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322" r:id="rId3"/>
    <p:sldId id="383" r:id="rId4"/>
    <p:sldId id="2141411502" r:id="rId5"/>
    <p:sldId id="2141411517" r:id="rId6"/>
    <p:sldId id="2141411501" r:id="rId7"/>
    <p:sldId id="384" r:id="rId8"/>
    <p:sldId id="385" r:id="rId9"/>
    <p:sldId id="386" r:id="rId10"/>
    <p:sldId id="342" r:id="rId11"/>
    <p:sldId id="2141411503" r:id="rId12"/>
    <p:sldId id="2141411504" r:id="rId13"/>
    <p:sldId id="325" r:id="rId14"/>
    <p:sldId id="2141411507" r:id="rId15"/>
    <p:sldId id="352" r:id="rId16"/>
    <p:sldId id="2141411506" r:id="rId17"/>
    <p:sldId id="2141411508" r:id="rId18"/>
    <p:sldId id="2141411510" r:id="rId19"/>
    <p:sldId id="2141411509" r:id="rId20"/>
    <p:sldId id="2141411511" r:id="rId21"/>
    <p:sldId id="363" r:id="rId22"/>
    <p:sldId id="2141411512" r:id="rId23"/>
    <p:sldId id="2141411513" r:id="rId24"/>
    <p:sldId id="2141411514" r:id="rId25"/>
    <p:sldId id="2141411515" r:id="rId26"/>
    <p:sldId id="2141411516" r:id="rId27"/>
    <p:sldId id="27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1D7"/>
    <a:srgbClr val="9DF8F2"/>
    <a:srgbClr val="21DED6"/>
    <a:srgbClr val="2DA8C8"/>
    <a:srgbClr val="20C4D0"/>
    <a:srgbClr val="187497"/>
    <a:srgbClr val="2BACC9"/>
    <a:srgbClr val="279DBD"/>
    <a:srgbClr val="197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07AC2-9245-4848-B80E-74EC2B65FA1A}" type="doc">
      <dgm:prSet loTypeId="urn:microsoft.com/office/officeart/2005/8/layout/funnel1" loCatId="process" qsTypeId="urn:microsoft.com/office/officeart/2005/8/quickstyle/3d1" qsCatId="3D" csTypeId="urn:microsoft.com/office/officeart/2005/8/colors/accent3_3" csCatId="accent3" phldr="1"/>
      <dgm:spPr/>
      <dgm:t>
        <a:bodyPr/>
        <a:lstStyle/>
        <a:p>
          <a:endParaRPr lang="es-CO"/>
        </a:p>
      </dgm:t>
    </dgm:pt>
    <dgm:pt modelId="{E80A6BEB-F1AA-48A5-BF94-7E33EE8408D6}">
      <dgm:prSet phldrT="[Texto]" custT="1"/>
      <dgm:spPr/>
      <dgm:t>
        <a:bodyPr/>
        <a:lstStyle/>
        <a:p>
          <a:r>
            <a:rPr lang="es-MX" sz="1000" dirty="0">
              <a:latin typeface="Inria Sans"/>
            </a:rPr>
            <a:t>Matemática-Estadística</a:t>
          </a:r>
          <a:endParaRPr lang="es-CO" sz="1000" dirty="0">
            <a:latin typeface="Inria Sans"/>
          </a:endParaRPr>
        </a:p>
      </dgm:t>
    </dgm:pt>
    <dgm:pt modelId="{54E4FCD3-04F7-4051-9F8A-42526C0F616B}" type="parTrans" cxnId="{F625BD1F-F901-4A9C-BD84-DC38B55309CD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D4B78D35-47E9-4108-AB28-4ADAE72DC988}" type="sibTrans" cxnId="{F625BD1F-F901-4A9C-BD84-DC38B55309CD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6C4BB611-DE13-4910-B915-0B4530BBE07E}">
      <dgm:prSet phldrT="[Texto]" custT="1"/>
      <dgm:spPr/>
      <dgm:t>
        <a:bodyPr/>
        <a:lstStyle/>
        <a:p>
          <a:r>
            <a:rPr lang="es-MX" sz="1050" dirty="0">
              <a:latin typeface="Inria Sans"/>
            </a:rPr>
            <a:t>Experticia del profesional</a:t>
          </a:r>
          <a:endParaRPr lang="es-CO" sz="1050" dirty="0">
            <a:latin typeface="Inria Sans"/>
          </a:endParaRPr>
        </a:p>
      </dgm:t>
    </dgm:pt>
    <dgm:pt modelId="{9D810634-BC47-4D52-931B-C1607D70B7B3}" type="parTrans" cxnId="{5CA99750-3859-4148-8358-A891FA63815F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788ED82B-C5E3-47FB-BD90-51CA589AB234}" type="sibTrans" cxnId="{5CA99750-3859-4148-8358-A891FA63815F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BBBE43B3-85E9-4593-910F-5BF0594A1168}">
      <dgm:prSet phldrT="[Texto]" custT="1"/>
      <dgm:spPr/>
      <dgm:t>
        <a:bodyPr/>
        <a:lstStyle/>
        <a:p>
          <a:r>
            <a:rPr lang="es-MX" sz="2000" dirty="0">
              <a:latin typeface="Inria Sans"/>
            </a:rPr>
            <a:t>Procesar y Analizar Datos</a:t>
          </a:r>
          <a:endParaRPr lang="es-CO" sz="2000" dirty="0">
            <a:latin typeface="Inria Sans"/>
          </a:endParaRPr>
        </a:p>
      </dgm:t>
    </dgm:pt>
    <dgm:pt modelId="{EB2A20E7-23E4-4BE0-8706-E5A1B6E6F5CA}" type="parTrans" cxnId="{807C9E36-8A0E-4521-8EB7-FB57BE2C4AC4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E4F7299E-799E-4190-9D63-AE3FD1409644}" type="sibTrans" cxnId="{807C9E36-8A0E-4521-8EB7-FB57BE2C4AC4}">
      <dgm:prSet/>
      <dgm:spPr/>
      <dgm:t>
        <a:bodyPr/>
        <a:lstStyle/>
        <a:p>
          <a:endParaRPr lang="es-CO" sz="2000">
            <a:latin typeface="Inria Sans"/>
          </a:endParaRPr>
        </a:p>
      </dgm:t>
    </dgm:pt>
    <dgm:pt modelId="{5BF90D20-E418-40DF-B913-963BC4A6EC17}">
      <dgm:prSet phldrT="[Texto]" custT="1"/>
      <dgm:spPr/>
      <dgm:t>
        <a:bodyPr/>
        <a:lstStyle/>
        <a:p>
          <a:r>
            <a:rPr lang="es-MX" sz="1000" dirty="0">
              <a:latin typeface="Inria Sans"/>
            </a:rPr>
            <a:t>Computación</a:t>
          </a:r>
          <a:endParaRPr lang="es-CO" sz="1000" dirty="0">
            <a:latin typeface="Inria Sans"/>
          </a:endParaRPr>
        </a:p>
      </dgm:t>
    </dgm:pt>
    <dgm:pt modelId="{79B7E251-4692-42F9-9F10-BDFD913D5FB3}" type="parTrans" cxnId="{7F4E7761-10A5-4670-A7CF-E281EB008A81}">
      <dgm:prSet/>
      <dgm:spPr/>
      <dgm:t>
        <a:bodyPr/>
        <a:lstStyle/>
        <a:p>
          <a:endParaRPr lang="es-CO"/>
        </a:p>
      </dgm:t>
    </dgm:pt>
    <dgm:pt modelId="{99551344-2607-4556-BCD5-8D2B1BB4F3DD}" type="sibTrans" cxnId="{7F4E7761-10A5-4670-A7CF-E281EB008A81}">
      <dgm:prSet/>
      <dgm:spPr/>
      <dgm:t>
        <a:bodyPr/>
        <a:lstStyle/>
        <a:p>
          <a:endParaRPr lang="es-CO"/>
        </a:p>
      </dgm:t>
    </dgm:pt>
    <dgm:pt modelId="{924A0A03-9F03-4567-B264-DEF02CFE881C}" type="pres">
      <dgm:prSet presAssocID="{37607AC2-9245-4848-B80E-74EC2B65FA1A}" presName="Name0" presStyleCnt="0">
        <dgm:presLayoutVars>
          <dgm:chMax val="4"/>
          <dgm:resizeHandles val="exact"/>
        </dgm:presLayoutVars>
      </dgm:prSet>
      <dgm:spPr/>
    </dgm:pt>
    <dgm:pt modelId="{B3566AC7-404F-4F0A-BC97-BCC09EEFE41D}" type="pres">
      <dgm:prSet presAssocID="{37607AC2-9245-4848-B80E-74EC2B65FA1A}" presName="ellipse" presStyleLbl="trBgShp" presStyleIdx="0" presStyleCnt="1"/>
      <dgm:spPr/>
    </dgm:pt>
    <dgm:pt modelId="{D1E822B3-A79C-44EC-9733-8560B6715757}" type="pres">
      <dgm:prSet presAssocID="{37607AC2-9245-4848-B80E-74EC2B65FA1A}" presName="arrow1" presStyleLbl="fgShp" presStyleIdx="0" presStyleCnt="1"/>
      <dgm:spPr/>
    </dgm:pt>
    <dgm:pt modelId="{9FEA2A42-47BB-482F-902C-70A3346F95D3}" type="pres">
      <dgm:prSet presAssocID="{37607AC2-9245-4848-B80E-74EC2B65FA1A}" presName="rectangle" presStyleLbl="revTx" presStyleIdx="0" presStyleCnt="1" custScaleX="86281" custScaleY="55835" custLinFactNeighborX="-348" custLinFactNeighborY="-791">
        <dgm:presLayoutVars>
          <dgm:bulletEnabled val="1"/>
        </dgm:presLayoutVars>
      </dgm:prSet>
      <dgm:spPr/>
    </dgm:pt>
    <dgm:pt modelId="{229AF81E-FA92-40AA-A839-A96DAEFAB40C}" type="pres">
      <dgm:prSet presAssocID="{5BF90D20-E418-40DF-B913-963BC4A6EC17}" presName="item1" presStyleLbl="node1" presStyleIdx="0" presStyleCnt="3">
        <dgm:presLayoutVars>
          <dgm:bulletEnabled val="1"/>
        </dgm:presLayoutVars>
      </dgm:prSet>
      <dgm:spPr/>
    </dgm:pt>
    <dgm:pt modelId="{F55B2270-09B4-4BB5-A8D1-5A83827C6D67}" type="pres">
      <dgm:prSet presAssocID="{6C4BB611-DE13-4910-B915-0B4530BBE07E}" presName="item2" presStyleLbl="node1" presStyleIdx="1" presStyleCnt="3">
        <dgm:presLayoutVars>
          <dgm:bulletEnabled val="1"/>
        </dgm:presLayoutVars>
      </dgm:prSet>
      <dgm:spPr/>
    </dgm:pt>
    <dgm:pt modelId="{D370E635-882A-4963-8EBD-3E40E1BDC6CC}" type="pres">
      <dgm:prSet presAssocID="{BBBE43B3-85E9-4593-910F-5BF0594A1168}" presName="item3" presStyleLbl="node1" presStyleIdx="2" presStyleCnt="3">
        <dgm:presLayoutVars>
          <dgm:bulletEnabled val="1"/>
        </dgm:presLayoutVars>
      </dgm:prSet>
      <dgm:spPr/>
    </dgm:pt>
    <dgm:pt modelId="{582142E4-94C9-404C-B7DF-AD3CAA023EAD}" type="pres">
      <dgm:prSet presAssocID="{37607AC2-9245-4848-B80E-74EC2B65FA1A}" presName="funnel" presStyleLbl="trAlignAcc1" presStyleIdx="0" presStyleCnt="1" custLinFactNeighborX="-897"/>
      <dgm:spPr>
        <a:solidFill>
          <a:schemeClr val="lt1">
            <a:hueOff val="0"/>
            <a:satOff val="0"/>
            <a:lumOff val="0"/>
            <a:alpha val="49000"/>
          </a:schemeClr>
        </a:solidFill>
      </dgm:spPr>
    </dgm:pt>
  </dgm:ptLst>
  <dgm:cxnLst>
    <dgm:cxn modelId="{BCA89B17-FF82-4251-A997-C8CF14A26C1E}" type="presOf" srcId="{BBBE43B3-85E9-4593-910F-5BF0594A1168}" destId="{9FEA2A42-47BB-482F-902C-70A3346F95D3}" srcOrd="0" destOrd="0" presId="urn:microsoft.com/office/officeart/2005/8/layout/funnel1"/>
    <dgm:cxn modelId="{F625BD1F-F901-4A9C-BD84-DC38B55309CD}" srcId="{37607AC2-9245-4848-B80E-74EC2B65FA1A}" destId="{E80A6BEB-F1AA-48A5-BF94-7E33EE8408D6}" srcOrd="0" destOrd="0" parTransId="{54E4FCD3-04F7-4051-9F8A-42526C0F616B}" sibTransId="{D4B78D35-47E9-4108-AB28-4ADAE72DC988}"/>
    <dgm:cxn modelId="{807C9E36-8A0E-4521-8EB7-FB57BE2C4AC4}" srcId="{37607AC2-9245-4848-B80E-74EC2B65FA1A}" destId="{BBBE43B3-85E9-4593-910F-5BF0594A1168}" srcOrd="3" destOrd="0" parTransId="{EB2A20E7-23E4-4BE0-8706-E5A1B6E6F5CA}" sibTransId="{E4F7299E-799E-4190-9D63-AE3FD1409644}"/>
    <dgm:cxn modelId="{7F4E7761-10A5-4670-A7CF-E281EB008A81}" srcId="{37607AC2-9245-4848-B80E-74EC2B65FA1A}" destId="{5BF90D20-E418-40DF-B913-963BC4A6EC17}" srcOrd="1" destOrd="0" parTransId="{79B7E251-4692-42F9-9F10-BDFD913D5FB3}" sibTransId="{99551344-2607-4556-BCD5-8D2B1BB4F3DD}"/>
    <dgm:cxn modelId="{5CA99750-3859-4148-8358-A891FA63815F}" srcId="{37607AC2-9245-4848-B80E-74EC2B65FA1A}" destId="{6C4BB611-DE13-4910-B915-0B4530BBE07E}" srcOrd="2" destOrd="0" parTransId="{9D810634-BC47-4D52-931B-C1607D70B7B3}" sibTransId="{788ED82B-C5E3-47FB-BD90-51CA589AB234}"/>
    <dgm:cxn modelId="{4C92C481-84FA-4747-8618-B8ADEFBE1297}" type="presOf" srcId="{5BF90D20-E418-40DF-B913-963BC4A6EC17}" destId="{F55B2270-09B4-4BB5-A8D1-5A83827C6D67}" srcOrd="0" destOrd="0" presId="urn:microsoft.com/office/officeart/2005/8/layout/funnel1"/>
    <dgm:cxn modelId="{8CD75E8D-1C91-4679-9922-B5D54D30B98B}" type="presOf" srcId="{37607AC2-9245-4848-B80E-74EC2B65FA1A}" destId="{924A0A03-9F03-4567-B264-DEF02CFE881C}" srcOrd="0" destOrd="0" presId="urn:microsoft.com/office/officeart/2005/8/layout/funnel1"/>
    <dgm:cxn modelId="{FA009893-F0DC-4E97-97FA-ABEE74E1334D}" type="presOf" srcId="{E80A6BEB-F1AA-48A5-BF94-7E33EE8408D6}" destId="{D370E635-882A-4963-8EBD-3E40E1BDC6CC}" srcOrd="0" destOrd="0" presId="urn:microsoft.com/office/officeart/2005/8/layout/funnel1"/>
    <dgm:cxn modelId="{732016D1-6904-4850-9931-EE1615F033AE}" type="presOf" srcId="{6C4BB611-DE13-4910-B915-0B4530BBE07E}" destId="{229AF81E-FA92-40AA-A839-A96DAEFAB40C}" srcOrd="0" destOrd="0" presId="urn:microsoft.com/office/officeart/2005/8/layout/funnel1"/>
    <dgm:cxn modelId="{24B26D19-7941-41E7-8AD6-9BE5C57012F0}" type="presParOf" srcId="{924A0A03-9F03-4567-B264-DEF02CFE881C}" destId="{B3566AC7-404F-4F0A-BC97-BCC09EEFE41D}" srcOrd="0" destOrd="0" presId="urn:microsoft.com/office/officeart/2005/8/layout/funnel1"/>
    <dgm:cxn modelId="{2A6CF2BC-FCF2-4317-9BA3-2250ADCE486E}" type="presParOf" srcId="{924A0A03-9F03-4567-B264-DEF02CFE881C}" destId="{D1E822B3-A79C-44EC-9733-8560B6715757}" srcOrd="1" destOrd="0" presId="urn:microsoft.com/office/officeart/2005/8/layout/funnel1"/>
    <dgm:cxn modelId="{E197372C-8222-4B61-B3A6-3A6BF666E8B9}" type="presParOf" srcId="{924A0A03-9F03-4567-B264-DEF02CFE881C}" destId="{9FEA2A42-47BB-482F-902C-70A3346F95D3}" srcOrd="2" destOrd="0" presId="urn:microsoft.com/office/officeart/2005/8/layout/funnel1"/>
    <dgm:cxn modelId="{F4755949-1ED1-47F6-A6B8-79C45BB039DE}" type="presParOf" srcId="{924A0A03-9F03-4567-B264-DEF02CFE881C}" destId="{229AF81E-FA92-40AA-A839-A96DAEFAB40C}" srcOrd="3" destOrd="0" presId="urn:microsoft.com/office/officeart/2005/8/layout/funnel1"/>
    <dgm:cxn modelId="{1FC6625E-F20E-4AA6-9EC8-300C6F7F4ACA}" type="presParOf" srcId="{924A0A03-9F03-4567-B264-DEF02CFE881C}" destId="{F55B2270-09B4-4BB5-A8D1-5A83827C6D67}" srcOrd="4" destOrd="0" presId="urn:microsoft.com/office/officeart/2005/8/layout/funnel1"/>
    <dgm:cxn modelId="{E06C17FB-BA68-465D-AB83-9A0531E255BE}" type="presParOf" srcId="{924A0A03-9F03-4567-B264-DEF02CFE881C}" destId="{D370E635-882A-4963-8EBD-3E40E1BDC6CC}" srcOrd="5" destOrd="0" presId="urn:microsoft.com/office/officeart/2005/8/layout/funnel1"/>
    <dgm:cxn modelId="{38F7B831-4F92-4B0F-85B2-388BD3A8CFB8}" type="presParOf" srcId="{924A0A03-9F03-4567-B264-DEF02CFE881C}" destId="{582142E4-94C9-404C-B7DF-AD3CAA023EAD}" srcOrd="6" destOrd="0" presId="urn:microsoft.com/office/officeart/2005/8/layout/funne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6AC7-404F-4F0A-BC97-BCC09EEFE41D}">
      <dsp:nvSpPr>
        <dsp:cNvPr id="0" name=""/>
        <dsp:cNvSpPr/>
      </dsp:nvSpPr>
      <dsp:spPr>
        <a:xfrm>
          <a:off x="797906" y="424646"/>
          <a:ext cx="2915860" cy="1012639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822B3-A79C-44EC-9733-8560B6715757}">
      <dsp:nvSpPr>
        <dsp:cNvPr id="0" name=""/>
        <dsp:cNvSpPr/>
      </dsp:nvSpPr>
      <dsp:spPr>
        <a:xfrm>
          <a:off x="1977812" y="2904257"/>
          <a:ext cx="565089" cy="361657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EA2A42-47BB-482F-902C-70A3346F95D3}">
      <dsp:nvSpPr>
        <dsp:cNvPr id="0" name=""/>
        <dsp:cNvSpPr/>
      </dsp:nvSpPr>
      <dsp:spPr>
        <a:xfrm>
          <a:off x="1080762" y="3337962"/>
          <a:ext cx="2340310" cy="37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Inria Sans"/>
            </a:rPr>
            <a:t>Procesar y Analizar Datos</a:t>
          </a:r>
          <a:endParaRPr lang="es-CO" sz="2000" kern="1200" dirty="0">
            <a:latin typeface="Inria Sans"/>
          </a:endParaRPr>
        </a:p>
      </dsp:txBody>
      <dsp:txXfrm>
        <a:off x="1080762" y="3337962"/>
        <a:ext cx="2340310" cy="378621"/>
      </dsp:txXfrm>
    </dsp:sp>
    <dsp:sp modelId="{229AF81E-FA92-40AA-A839-A96DAEFAB40C}">
      <dsp:nvSpPr>
        <dsp:cNvPr id="0" name=""/>
        <dsp:cNvSpPr/>
      </dsp:nvSpPr>
      <dsp:spPr>
        <a:xfrm>
          <a:off x="1858013" y="1515494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50" kern="1200" dirty="0">
              <a:latin typeface="Inria Sans"/>
            </a:rPr>
            <a:t>Experticia del profesional</a:t>
          </a:r>
          <a:endParaRPr lang="es-CO" sz="1050" kern="1200" dirty="0">
            <a:latin typeface="Inria Sans"/>
          </a:endParaRPr>
        </a:p>
      </dsp:txBody>
      <dsp:txXfrm>
        <a:off x="2006973" y="1664454"/>
        <a:ext cx="719240" cy="719240"/>
      </dsp:txXfrm>
    </dsp:sp>
    <dsp:sp modelId="{F55B2270-09B4-4BB5-A8D1-5A83827C6D67}">
      <dsp:nvSpPr>
        <dsp:cNvPr id="0" name=""/>
        <dsp:cNvSpPr/>
      </dsp:nvSpPr>
      <dsp:spPr>
        <a:xfrm>
          <a:off x="1130178" y="752397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150155"/>
                <a:satOff val="-8368"/>
                <a:lumOff val="1477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150155"/>
                <a:satOff val="-8368"/>
                <a:lumOff val="1477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>
              <a:latin typeface="Inria Sans"/>
            </a:rPr>
            <a:t>Computación</a:t>
          </a:r>
          <a:endParaRPr lang="es-CO" sz="1000" kern="1200" dirty="0">
            <a:latin typeface="Inria Sans"/>
          </a:endParaRPr>
        </a:p>
      </dsp:txBody>
      <dsp:txXfrm>
        <a:off x="1279138" y="901357"/>
        <a:ext cx="719240" cy="719240"/>
      </dsp:txXfrm>
    </dsp:sp>
    <dsp:sp modelId="{D370E635-882A-4963-8EBD-3E40E1BDC6CC}">
      <dsp:nvSpPr>
        <dsp:cNvPr id="0" name=""/>
        <dsp:cNvSpPr/>
      </dsp:nvSpPr>
      <dsp:spPr>
        <a:xfrm>
          <a:off x="2169942" y="506471"/>
          <a:ext cx="1017160" cy="1017160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hueOff val="300310"/>
                <a:satOff val="-16736"/>
                <a:lumOff val="29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300310"/>
                <a:satOff val="-16736"/>
                <a:lumOff val="29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>
              <a:latin typeface="Inria Sans"/>
            </a:rPr>
            <a:t>Matemática-Estadística</a:t>
          </a:r>
          <a:endParaRPr lang="es-CO" sz="1000" kern="1200" dirty="0">
            <a:latin typeface="Inria Sans"/>
          </a:endParaRPr>
        </a:p>
      </dsp:txBody>
      <dsp:txXfrm>
        <a:off x="2318902" y="655431"/>
        <a:ext cx="719240" cy="719240"/>
      </dsp:txXfrm>
    </dsp:sp>
    <dsp:sp modelId="{582142E4-94C9-404C-B7DF-AD3CAA023EAD}">
      <dsp:nvSpPr>
        <dsp:cNvPr id="0" name=""/>
        <dsp:cNvSpPr/>
      </dsp:nvSpPr>
      <dsp:spPr>
        <a:xfrm>
          <a:off x="649721" y="300326"/>
          <a:ext cx="3164499" cy="2531599"/>
        </a:xfrm>
        <a:prstGeom prst="funnel">
          <a:avLst/>
        </a:prstGeom>
        <a:solidFill>
          <a:schemeClr val="lt1">
            <a:hueOff val="0"/>
            <a:satOff val="0"/>
            <a:lumOff val="0"/>
            <a:alpha val="4900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4552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23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2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7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4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3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4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2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66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80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17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46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61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674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4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68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79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67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56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27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26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01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81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86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3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4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2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7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78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2948816" y="1283305"/>
            <a:ext cx="5244735" cy="281894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00000"/>
              </a:lnSpc>
            </a:pPr>
            <a:br>
              <a:rPr lang="es-CO" sz="2400" b="1" dirty="0"/>
            </a:br>
            <a: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DIPLOMADO CIENCIA DE DATOS</a:t>
            </a:r>
            <a:b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SESIÓN 1</a:t>
            </a:r>
            <a:b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MACHINE LEARNING</a:t>
            </a:r>
            <a:br>
              <a:rPr lang="es-CO" sz="24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s-CO" sz="2400" b="1" dirty="0">
                <a:solidFill>
                  <a:srgbClr val="FFC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APRENDIZAJE SUPERVISADO</a:t>
            </a:r>
            <a:br>
              <a:rPr lang="es-CO" sz="2400" b="1" dirty="0"/>
            </a:br>
            <a:r>
              <a:rPr lang="es-CO" sz="2400" b="1" dirty="0"/>
              <a:t>			</a:t>
            </a:r>
            <a:br>
              <a:rPr lang="es-CO" sz="2400" b="1" dirty="0"/>
            </a:br>
            <a:r>
              <a:rPr lang="es-CO" sz="2400" b="1" dirty="0"/>
              <a:t>ESCUELA DE CIENCIAS E INGENIERÍA</a:t>
            </a:r>
            <a:br>
              <a:rPr lang="es-CO" sz="2400" b="1" dirty="0"/>
            </a:br>
            <a:br>
              <a:rPr lang="es-CO" sz="2400" b="1" dirty="0"/>
            </a:br>
            <a:r>
              <a:rPr lang="es-CO" sz="1600" b="1" i="1" dirty="0">
                <a:solidFill>
                  <a:srgbClr val="FFC000"/>
                </a:solidFill>
              </a:rPr>
              <a:t>Fabián Sánchez Salazar</a:t>
            </a:r>
            <a:endParaRPr sz="2400" b="1" i="1" dirty="0">
              <a:solidFill>
                <a:srgbClr val="FFC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B3937-545F-4F8E-B46A-6F1BF86B090E}"/>
              </a:ext>
            </a:extLst>
          </p:cNvPr>
          <p:cNvSpPr txBox="1"/>
          <p:nvPr/>
        </p:nvSpPr>
        <p:spPr>
          <a:xfrm>
            <a:off x="-158507" y="4740328"/>
            <a:ext cx="1680562" cy="4031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600" kern="1200" dirty="0">
                <a:latin typeface="Inria Sans"/>
              </a:rPr>
              <a:t>Junio 2025</a:t>
            </a:r>
            <a:endParaRPr lang="es-CO" sz="1600" kern="1200" dirty="0">
              <a:latin typeface="Inria Sans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4B88940-A1BE-4ECB-9C32-CFD08F63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4" y="2243637"/>
            <a:ext cx="656225" cy="6562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7C28C27-EED3-41DC-9DE4-6DBA813E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999" y="3240415"/>
            <a:ext cx="579680" cy="579680"/>
          </a:xfrm>
          <a:prstGeom prst="rect">
            <a:avLst/>
          </a:prstGeom>
        </p:spPr>
      </p:pic>
      <p:pic>
        <p:nvPicPr>
          <p:cNvPr id="24" name="Picture 2" descr="Fotos de PNG de ciberseguridad">
            <a:extLst>
              <a:ext uri="{FF2B5EF4-FFF2-40B4-BE49-F238E27FC236}">
                <a16:creationId xmlns:a16="http://schemas.microsoft.com/office/drawing/2014/main" id="{ADC82E1F-DB81-4B43-BF8A-9271ADFA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65" y="1361033"/>
            <a:ext cx="695781" cy="69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9895BF-1B8C-4547-BB14-9D48CA1EC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>
            <a:extLst>
              <a:ext uri="{FF2B5EF4-FFF2-40B4-BE49-F238E27FC236}">
                <a16:creationId xmlns:a16="http://schemas.microsoft.com/office/drawing/2014/main" id="{895F36FD-47EB-4D81-9090-5281A38FD356}"/>
              </a:ext>
            </a:extLst>
          </p:cNvPr>
          <p:cNvSpPr txBox="1"/>
          <p:nvPr/>
        </p:nvSpPr>
        <p:spPr>
          <a:xfrm>
            <a:off x="620870" y="130153"/>
            <a:ext cx="852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FLUJO GENERAL DE ML EN APRENDIZAJE SUPERVISADO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4F392E1-9B0F-496B-8124-F1A17AEE4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91" y="712607"/>
            <a:ext cx="5553500" cy="4106365"/>
          </a:xfrm>
          <a:prstGeom prst="rect">
            <a:avLst/>
          </a:prstGeom>
        </p:spPr>
      </p:pic>
      <p:sp>
        <p:nvSpPr>
          <p:cNvPr id="6" name="Google Shape;243;p17">
            <a:extLst>
              <a:ext uri="{FF2B5EF4-FFF2-40B4-BE49-F238E27FC236}">
                <a16:creationId xmlns:a16="http://schemas.microsoft.com/office/drawing/2014/main" id="{D26BB8DB-D4C7-47B1-970C-AE9ABC4AB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FD7245-BAE9-484B-A5FA-EA2BEEC90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2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9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889" y="152400"/>
            <a:ext cx="4144134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APRENDIZAJE </a:t>
            </a:r>
            <a:r>
              <a:rPr lang="es-MX" sz="1800" b="1" dirty="0">
                <a:solidFill>
                  <a:schemeClr val="tx1"/>
                </a:solidFill>
                <a:latin typeface="+mn-lt"/>
              </a:rPr>
              <a:t>NO</a:t>
            </a:r>
            <a:r>
              <a:rPr lang="es-MX" sz="1800" b="1" dirty="0">
                <a:solidFill>
                  <a:srgbClr val="FFC000"/>
                </a:solidFill>
                <a:latin typeface="+mn-lt"/>
              </a:rPr>
              <a:t> SUPERVISADO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82160299-3BC6-415E-BD5A-768DFCCBB7D0}"/>
              </a:ext>
            </a:extLst>
          </p:cNvPr>
          <p:cNvSpPr/>
          <p:nvPr/>
        </p:nvSpPr>
        <p:spPr>
          <a:xfrm rot="16200000">
            <a:off x="5218838" y="4461403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C137A3-230F-40EF-A128-5512F6FEF336}"/>
              </a:ext>
            </a:extLst>
          </p:cNvPr>
          <p:cNvSpPr txBox="1"/>
          <p:nvPr/>
        </p:nvSpPr>
        <p:spPr>
          <a:xfrm>
            <a:off x="6034942" y="4507568"/>
            <a:ext cx="14369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72EFD8D-9FDE-4910-BABF-8F61FF1C20DC}"/>
              </a:ext>
            </a:extLst>
          </p:cNvPr>
          <p:cNvSpPr txBox="1"/>
          <p:nvPr/>
        </p:nvSpPr>
        <p:spPr>
          <a:xfrm>
            <a:off x="1597164" y="686238"/>
            <a:ext cx="6447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Se busca encontrar patrones en el conjunto de datos. Pero en este caso no tenemos una variable objetivo definida (datos sin etiquetar)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6DA575-1ECB-4820-B472-755A1D4F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2" y="1578047"/>
            <a:ext cx="5703201" cy="24942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C37F3A6-FD99-4B0E-8754-DF4A2252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80" y="1578046"/>
            <a:ext cx="3163968" cy="249422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10E504D-0632-4782-916F-8720E9A2B30D}"/>
              </a:ext>
            </a:extLst>
          </p:cNvPr>
          <p:cNvSpPr txBox="1"/>
          <p:nvPr/>
        </p:nvSpPr>
        <p:spPr>
          <a:xfrm>
            <a:off x="165975" y="4292126"/>
            <a:ext cx="4700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¿Se pueden agrupar las personas de acuerdo con las características que no se pueden observar a simple vista?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D2C4B9-A2F1-497D-8113-ACFFFBAC3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7" y="34198"/>
            <a:ext cx="1413678" cy="7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A223BA-7FE2-45D9-AF3A-D3DEB22D8AE9}"/>
              </a:ext>
            </a:extLst>
          </p:cNvPr>
          <p:cNvSpPr txBox="1"/>
          <p:nvPr/>
        </p:nvSpPr>
        <p:spPr>
          <a:xfrm>
            <a:off x="2278026" y="173429"/>
            <a:ext cx="4587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APRENDIZAJE </a:t>
            </a:r>
            <a:r>
              <a:rPr lang="en-US" sz="1600" b="1" dirty="0">
                <a:solidFill>
                  <a:schemeClr val="tx1"/>
                </a:solidFill>
                <a:cs typeface="Aharoni" panose="02010803020104030203" pitchFamily="2" charset="-79"/>
              </a:rPr>
              <a:t>NO</a:t>
            </a:r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 SUPERVISADO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E9C9AF-2323-439C-A56A-2015EAD7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5" y="829683"/>
            <a:ext cx="7766190" cy="20074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A1594AB-7847-4E55-8DC5-F965594E3FB9}"/>
              </a:ext>
            </a:extLst>
          </p:cNvPr>
          <p:cNvSpPr txBox="1"/>
          <p:nvPr/>
        </p:nvSpPr>
        <p:spPr>
          <a:xfrm>
            <a:off x="3444949" y="2931348"/>
            <a:ext cx="200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100 VARIABLES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EF644DD-C1F0-4566-995A-59348C712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53401" y="3085237"/>
            <a:ext cx="2691548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310B65B-CDDB-42B7-9C70-5A7C6CED046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452990" y="3085237"/>
            <a:ext cx="3002105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3922470-7ECA-4169-AFB5-287ADDE40E87}"/>
              </a:ext>
            </a:extLst>
          </p:cNvPr>
          <p:cNvSpPr/>
          <p:nvPr/>
        </p:nvSpPr>
        <p:spPr>
          <a:xfrm>
            <a:off x="2193988" y="3368667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357DE32-4D9A-47E6-967C-8E6DD7F2D2CB}"/>
              </a:ext>
            </a:extLst>
          </p:cNvPr>
          <p:cNvSpPr txBox="1"/>
          <p:nvPr/>
        </p:nvSpPr>
        <p:spPr>
          <a:xfrm>
            <a:off x="152525" y="3898318"/>
            <a:ext cx="443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 puede reducir el número de variables tratando de conservar la mayor cantidad de información posible?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AB115F7B-C2E5-494D-9544-F97D25E854D4}"/>
              </a:ext>
            </a:extLst>
          </p:cNvPr>
          <p:cNvSpPr/>
          <p:nvPr/>
        </p:nvSpPr>
        <p:spPr>
          <a:xfrm rot="16200000">
            <a:off x="4920347" y="4113761"/>
            <a:ext cx="351300" cy="400110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53D27A-DB18-42E7-87D4-60C7B3C7BD5E}"/>
              </a:ext>
            </a:extLst>
          </p:cNvPr>
          <p:cNvSpPr txBox="1"/>
          <p:nvPr/>
        </p:nvSpPr>
        <p:spPr>
          <a:xfrm>
            <a:off x="5605243" y="3990649"/>
            <a:ext cx="2970247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6">
                    <a:lumMod val="90000"/>
                  </a:schemeClr>
                </a:solidFill>
              </a:rPr>
              <a:t>REDUCCIÓN DE DIMENSIONALIDAD</a:t>
            </a:r>
            <a:endParaRPr lang="es-CO" sz="1800" b="1" dirty="0">
              <a:solidFill>
                <a:schemeClr val="accent6">
                  <a:lumMod val="90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AE2B6AE-C3B2-4F39-8C51-10B99AC78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11</a:t>
            </a:r>
            <a:endParaRPr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9163857-B818-4DFA-84B3-C21BAC68010D}"/>
              </a:ext>
            </a:extLst>
          </p:cNvPr>
          <p:cNvSpPr/>
          <p:nvPr/>
        </p:nvSpPr>
        <p:spPr>
          <a:xfrm>
            <a:off x="5957926" y="1159073"/>
            <a:ext cx="959100" cy="416855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No SQL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AE23E2B-9F2E-427B-82B6-EEAF34036ED6}"/>
              </a:ext>
            </a:extLst>
          </p:cNvPr>
          <p:cNvSpPr/>
          <p:nvPr/>
        </p:nvSpPr>
        <p:spPr>
          <a:xfrm>
            <a:off x="4602333" y="1657025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rgbClr val="FFC000"/>
                </a:solidFill>
                <a:latin typeface="Inria Sans"/>
              </a:rPr>
              <a:t>REGRESIÓN LOGÍSTICA</a:t>
            </a:r>
            <a:endParaRPr lang="es-CO" sz="10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D60668F-447D-4F82-B033-3A08BAD7FA06}"/>
              </a:ext>
            </a:extLst>
          </p:cNvPr>
          <p:cNvSpPr/>
          <p:nvPr/>
        </p:nvSpPr>
        <p:spPr>
          <a:xfrm>
            <a:off x="5973426" y="1656297"/>
            <a:ext cx="959100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PLN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6879B8-03EA-4B21-A22B-C11A9C1C38F5}"/>
              </a:ext>
            </a:extLst>
          </p:cNvPr>
          <p:cNvSpPr/>
          <p:nvPr/>
        </p:nvSpPr>
        <p:spPr>
          <a:xfrm>
            <a:off x="5973426" y="2065340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DEEP L.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C7C0228-7CF5-4032-AD30-59C50417ADFD}"/>
              </a:ext>
            </a:extLst>
          </p:cNvPr>
          <p:cNvSpPr/>
          <p:nvPr/>
        </p:nvSpPr>
        <p:spPr>
          <a:xfrm>
            <a:off x="5956583" y="780808"/>
            <a:ext cx="959100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SQL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0082D17-1B67-48C6-A41D-B3564242947B}"/>
              </a:ext>
            </a:extLst>
          </p:cNvPr>
          <p:cNvSpPr/>
          <p:nvPr/>
        </p:nvSpPr>
        <p:spPr>
          <a:xfrm>
            <a:off x="5970700" y="2484057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IA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2CA2A69-7943-4684-9ED6-AF3DB567B67C}"/>
              </a:ext>
            </a:extLst>
          </p:cNvPr>
          <p:cNvSpPr/>
          <p:nvPr/>
        </p:nvSpPr>
        <p:spPr>
          <a:xfrm>
            <a:off x="5970700" y="2927423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CRISP-DM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8D7C33E-5637-4CA9-A980-524239289B99}"/>
              </a:ext>
            </a:extLst>
          </p:cNvPr>
          <p:cNvSpPr/>
          <p:nvPr/>
        </p:nvSpPr>
        <p:spPr>
          <a:xfrm>
            <a:off x="5970700" y="3360892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  <a:latin typeface="Inria Sans"/>
              </a:rPr>
              <a:t>PowerBI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1EBA6E6-F8FF-4733-8F58-21A7548ABD61}"/>
              </a:ext>
            </a:extLst>
          </p:cNvPr>
          <p:cNvSpPr/>
          <p:nvPr/>
        </p:nvSpPr>
        <p:spPr>
          <a:xfrm>
            <a:off x="5987607" y="3794361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AZURE-AWS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E056E06-3A77-4E9A-BA14-9FA7D7BD52D3}"/>
              </a:ext>
            </a:extLst>
          </p:cNvPr>
          <p:cNvSpPr/>
          <p:nvPr/>
        </p:nvSpPr>
        <p:spPr>
          <a:xfrm>
            <a:off x="3699209" y="2110124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"/>
              </a:rPr>
              <a:t>ARBOLES DE DECISIÓN</a:t>
            </a:r>
            <a:endParaRPr lang="es-CO" sz="1200" dirty="0">
              <a:solidFill>
                <a:schemeClr val="accent4">
                  <a:lumMod val="60000"/>
                  <a:lumOff val="40000"/>
                </a:schemeClr>
              </a:solidFill>
              <a:latin typeface="Inria San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CD080D90-90FB-413B-87DD-2AC4181B1428}"/>
              </a:ext>
            </a:extLst>
          </p:cNvPr>
          <p:cNvSpPr/>
          <p:nvPr/>
        </p:nvSpPr>
        <p:spPr>
          <a:xfrm>
            <a:off x="3706965" y="118481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rgbClr val="FFC000"/>
                </a:solidFill>
                <a:latin typeface="Inria Sans"/>
              </a:rPr>
              <a:t>KNN</a:t>
            </a:r>
            <a:endParaRPr lang="es-CO" sz="16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7943D219-8882-4BA0-ADF4-AF55F2985170}"/>
              </a:ext>
            </a:extLst>
          </p:cNvPr>
          <p:cNvSpPr/>
          <p:nvPr/>
        </p:nvSpPr>
        <p:spPr>
          <a:xfrm>
            <a:off x="4602333" y="2573681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"/>
              </a:rPr>
              <a:t>SVM</a:t>
            </a:r>
            <a:endParaRPr lang="es-CO" dirty="0">
              <a:solidFill>
                <a:schemeClr val="accent4">
                  <a:lumMod val="60000"/>
                  <a:lumOff val="40000"/>
                </a:schemeClr>
              </a:solidFill>
              <a:latin typeface="Inria Sans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EC7DEB46-5AFE-477E-8D5E-2A8E7EB2C2C7}"/>
              </a:ext>
            </a:extLst>
          </p:cNvPr>
          <p:cNvSpPr/>
          <p:nvPr/>
        </p:nvSpPr>
        <p:spPr>
          <a:xfrm>
            <a:off x="3702720" y="3035436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accent6"/>
                </a:solidFill>
                <a:latin typeface="Inria Sans"/>
              </a:rPr>
              <a:t>REGRESIÓN LINEAL</a:t>
            </a:r>
            <a:endParaRPr lang="es-CO" sz="1000" dirty="0">
              <a:solidFill>
                <a:schemeClr val="accent6"/>
              </a:solidFill>
              <a:latin typeface="Inria San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7B5CE0AD-44E3-4E70-9271-D0B86E8D18FB}"/>
              </a:ext>
            </a:extLst>
          </p:cNvPr>
          <p:cNvSpPr/>
          <p:nvPr/>
        </p:nvSpPr>
        <p:spPr>
          <a:xfrm>
            <a:off x="7115985" y="166995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rgbClr val="FFC000"/>
                </a:solidFill>
                <a:latin typeface="Inria Sans"/>
              </a:rPr>
              <a:t>PCA</a:t>
            </a:r>
            <a:endParaRPr lang="es-CO" sz="1600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818A7FD4-CD20-481B-A277-90C59468F976}"/>
              </a:ext>
            </a:extLst>
          </p:cNvPr>
          <p:cNvSpPr/>
          <p:nvPr/>
        </p:nvSpPr>
        <p:spPr>
          <a:xfrm>
            <a:off x="8011353" y="2110124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Inria Sans"/>
              </a:rPr>
              <a:t>CLUSTER</a:t>
            </a:r>
            <a:endParaRPr lang="es-CO" sz="1200" dirty="0">
              <a:latin typeface="Inria Sans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FDE1F565-49A8-470A-9376-9C48DDA00D33}"/>
              </a:ext>
            </a:extLst>
          </p:cNvPr>
          <p:cNvSpPr/>
          <p:nvPr/>
        </p:nvSpPr>
        <p:spPr>
          <a:xfrm>
            <a:off x="8019109" y="1184812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Inria Sans"/>
              </a:rPr>
              <a:t>REDUCCIÓN DE DIMENSIÓN</a:t>
            </a:r>
            <a:endParaRPr lang="es-CO" sz="1200" dirty="0">
              <a:latin typeface="Inria Sans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C4DB5525-3892-4504-8370-6B6A865F8180}"/>
              </a:ext>
            </a:extLst>
          </p:cNvPr>
          <p:cNvSpPr/>
          <p:nvPr/>
        </p:nvSpPr>
        <p:spPr>
          <a:xfrm>
            <a:off x="7124128" y="2573245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C000"/>
                </a:solidFill>
                <a:latin typeface="Inria Sans"/>
              </a:rPr>
              <a:t>K MEANS</a:t>
            </a:r>
            <a:endParaRPr lang="es-CO" dirty="0">
              <a:solidFill>
                <a:srgbClr val="FFC000"/>
              </a:solidFill>
              <a:latin typeface="Inria Sans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3376490B-522D-4527-9B95-40E0B1AEA6AE}"/>
              </a:ext>
            </a:extLst>
          </p:cNvPr>
          <p:cNvSpPr/>
          <p:nvPr/>
        </p:nvSpPr>
        <p:spPr>
          <a:xfrm>
            <a:off x="8014864" y="3035436"/>
            <a:ext cx="1124499" cy="906198"/>
          </a:xfrm>
          <a:prstGeom prst="hexagon">
            <a:avLst/>
          </a:prstGeom>
          <a:noFill/>
          <a:ln w="12700" cmpd="sng">
            <a:solidFill>
              <a:schemeClr val="tx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FFC000"/>
                </a:solidFill>
                <a:latin typeface="Inria Sans"/>
              </a:rPr>
              <a:t>DBSCAN</a:t>
            </a:r>
            <a:endParaRPr lang="es-CO" sz="1200" dirty="0">
              <a:solidFill>
                <a:srgbClr val="FFC000"/>
              </a:solidFill>
              <a:latin typeface="Inria Sans"/>
            </a:endParaRP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7E4C6145-AB4A-4B1F-B04A-853CF6CABC86}"/>
              </a:ext>
            </a:extLst>
          </p:cNvPr>
          <p:cNvGraphicFramePr/>
          <p:nvPr/>
        </p:nvGraphicFramePr>
        <p:xfrm>
          <a:off x="-291609" y="263912"/>
          <a:ext cx="4520714" cy="402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597553D-A319-4DA9-BFC5-92AA26D49C05}"/>
              </a:ext>
            </a:extLst>
          </p:cNvPr>
          <p:cNvSpPr/>
          <p:nvPr/>
        </p:nvSpPr>
        <p:spPr>
          <a:xfrm>
            <a:off x="5726832" y="19485"/>
            <a:ext cx="1492913" cy="385671"/>
          </a:xfrm>
          <a:prstGeom prst="round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MACHINE LEARNING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6974B15-9CDC-47B9-924E-95CB7749ED15}"/>
              </a:ext>
            </a:extLst>
          </p:cNvPr>
          <p:cNvSpPr/>
          <p:nvPr/>
        </p:nvSpPr>
        <p:spPr>
          <a:xfrm>
            <a:off x="3890420" y="532300"/>
            <a:ext cx="1492913" cy="385671"/>
          </a:xfrm>
          <a:prstGeom prst="roundRect">
            <a:avLst/>
          </a:prstGeom>
          <a:noFill/>
          <a:ln w="63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APRENDIZAJE SUPERVISADO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DB2DFD2-A548-43D1-A9E1-B5489625AFF7}"/>
              </a:ext>
            </a:extLst>
          </p:cNvPr>
          <p:cNvSpPr/>
          <p:nvPr/>
        </p:nvSpPr>
        <p:spPr>
          <a:xfrm>
            <a:off x="7488932" y="514658"/>
            <a:ext cx="1492913" cy="385671"/>
          </a:xfrm>
          <a:prstGeom prst="roundRect">
            <a:avLst/>
          </a:prstGeom>
          <a:noFill/>
          <a:ln w="63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Inria Sans"/>
              </a:rPr>
              <a:t>APRENDIZAJE NO SUPERVISADO</a:t>
            </a:r>
            <a:endParaRPr lang="es-CO" sz="1200" b="1" dirty="0">
              <a:solidFill>
                <a:schemeClr val="tx1"/>
              </a:solidFill>
              <a:latin typeface="Inria Sans"/>
            </a:endParaRPr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BE2FEC20-F772-45F0-835F-AD1670AF8336}"/>
              </a:ext>
            </a:extLst>
          </p:cNvPr>
          <p:cNvCxnSpPr>
            <a:stCxn id="29" idx="0"/>
            <a:endCxn id="28" idx="1"/>
          </p:cNvCxnSpPr>
          <p:nvPr/>
        </p:nvCxnSpPr>
        <p:spPr>
          <a:xfrm rot="5400000" flipH="1" flipV="1">
            <a:off x="5021865" y="-172666"/>
            <a:ext cx="319979" cy="108995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86062C31-BF81-4540-BA31-1222B546498F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219745" y="212321"/>
            <a:ext cx="1015644" cy="3023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0B55477-5B17-44E5-9D76-B4AC75E10DF8}"/>
              </a:ext>
            </a:extLst>
          </p:cNvPr>
          <p:cNvSpPr/>
          <p:nvPr/>
        </p:nvSpPr>
        <p:spPr>
          <a:xfrm>
            <a:off x="5966161" y="4202284"/>
            <a:ext cx="1005175" cy="292344"/>
          </a:xfrm>
          <a:prstGeom prst="roundRect">
            <a:avLst/>
          </a:prstGeom>
          <a:noFill/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  <a:latin typeface="Inria Sans"/>
              </a:rPr>
              <a:t>IoT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EFDF849-9598-4D8A-97C1-768F156255C6}"/>
              </a:ext>
            </a:extLst>
          </p:cNvPr>
          <p:cNvCxnSpPr>
            <a:stCxn id="8" idx="5"/>
            <a:endCxn id="13" idx="1"/>
          </p:cNvCxnSpPr>
          <p:nvPr/>
        </p:nvCxnSpPr>
        <p:spPr>
          <a:xfrm flipV="1">
            <a:off x="5500283" y="926980"/>
            <a:ext cx="456300" cy="7300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4493BEA-19AD-48C0-821C-CB73632AC8AC}"/>
              </a:ext>
            </a:extLst>
          </p:cNvPr>
          <p:cNvCxnSpPr>
            <a:stCxn id="8" idx="5"/>
            <a:endCxn id="7" idx="1"/>
          </p:cNvCxnSpPr>
          <p:nvPr/>
        </p:nvCxnSpPr>
        <p:spPr>
          <a:xfrm flipV="1">
            <a:off x="5500283" y="1367501"/>
            <a:ext cx="457643" cy="289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D6BC91F0-5EF7-4B9A-9C6B-EC6B7AFF500F}"/>
              </a:ext>
            </a:extLst>
          </p:cNvPr>
          <p:cNvCxnSpPr>
            <a:stCxn id="8" idx="5"/>
            <a:endCxn id="11" idx="1"/>
          </p:cNvCxnSpPr>
          <p:nvPr/>
        </p:nvCxnSpPr>
        <p:spPr>
          <a:xfrm>
            <a:off x="5500283" y="1657025"/>
            <a:ext cx="473143" cy="145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3C07B5FC-8642-450F-98BC-9B94FC11798C}"/>
              </a:ext>
            </a:extLst>
          </p:cNvPr>
          <p:cNvCxnSpPr>
            <a:stCxn id="20" idx="5"/>
            <a:endCxn id="12" idx="1"/>
          </p:cNvCxnSpPr>
          <p:nvPr/>
        </p:nvCxnSpPr>
        <p:spPr>
          <a:xfrm flipV="1">
            <a:off x="5500283" y="2211512"/>
            <a:ext cx="473143" cy="362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E585911-8916-41F8-9EAC-AD33FEAF1E5F}"/>
              </a:ext>
            </a:extLst>
          </p:cNvPr>
          <p:cNvCxnSpPr>
            <a:stCxn id="20" idx="5"/>
            <a:endCxn id="14" idx="1"/>
          </p:cNvCxnSpPr>
          <p:nvPr/>
        </p:nvCxnSpPr>
        <p:spPr>
          <a:xfrm>
            <a:off x="5500283" y="2573681"/>
            <a:ext cx="470417" cy="56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B1CA6221-1F18-4F3B-9F45-7938B0221950}"/>
              </a:ext>
            </a:extLst>
          </p:cNvPr>
          <p:cNvCxnSpPr>
            <a:stCxn id="20" idx="5"/>
            <a:endCxn id="15" idx="1"/>
          </p:cNvCxnSpPr>
          <p:nvPr/>
        </p:nvCxnSpPr>
        <p:spPr>
          <a:xfrm>
            <a:off x="5500283" y="2573681"/>
            <a:ext cx="470417" cy="49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29234EC5-26DC-41E7-8CB9-95ADE185B185}"/>
              </a:ext>
            </a:extLst>
          </p:cNvPr>
          <p:cNvCxnSpPr>
            <a:cxnSpLocks/>
            <a:stCxn id="20" idx="1"/>
            <a:endCxn id="16" idx="1"/>
          </p:cNvCxnSpPr>
          <p:nvPr/>
        </p:nvCxnSpPr>
        <p:spPr>
          <a:xfrm>
            <a:off x="5500283" y="3479879"/>
            <a:ext cx="470417" cy="271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4B6120D1-8483-4758-8DA0-8EEF289D6741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500283" y="3479879"/>
            <a:ext cx="487324" cy="46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C993664C-C56B-4892-AD7E-9C1B0378B7D0}"/>
              </a:ext>
            </a:extLst>
          </p:cNvPr>
          <p:cNvCxnSpPr>
            <a:stCxn id="20" idx="1"/>
            <a:endCxn id="49" idx="1"/>
          </p:cNvCxnSpPr>
          <p:nvPr/>
        </p:nvCxnSpPr>
        <p:spPr>
          <a:xfrm>
            <a:off x="5500283" y="3479879"/>
            <a:ext cx="465878" cy="868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84CC64CA-9241-4EF4-B97E-FBE945185C15}"/>
              </a:ext>
            </a:extLst>
          </p:cNvPr>
          <p:cNvCxnSpPr>
            <a:stCxn id="22" idx="4"/>
            <a:endCxn id="13" idx="3"/>
          </p:cNvCxnSpPr>
          <p:nvPr/>
        </p:nvCxnSpPr>
        <p:spPr>
          <a:xfrm flipH="1" flipV="1">
            <a:off x="6915683" y="926980"/>
            <a:ext cx="426852" cy="742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D3C7EEE-6495-4CB2-8C2D-B3B88DC3B35E}"/>
              </a:ext>
            </a:extLst>
          </p:cNvPr>
          <p:cNvCxnSpPr>
            <a:stCxn id="22" idx="4"/>
            <a:endCxn id="7" idx="3"/>
          </p:cNvCxnSpPr>
          <p:nvPr/>
        </p:nvCxnSpPr>
        <p:spPr>
          <a:xfrm flipH="1" flipV="1">
            <a:off x="6917026" y="1367501"/>
            <a:ext cx="425509" cy="3024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51B47413-AAFF-4D20-B307-47D6990D7247}"/>
              </a:ext>
            </a:extLst>
          </p:cNvPr>
          <p:cNvCxnSpPr>
            <a:stCxn id="22" idx="4"/>
            <a:endCxn id="11" idx="3"/>
          </p:cNvCxnSpPr>
          <p:nvPr/>
        </p:nvCxnSpPr>
        <p:spPr>
          <a:xfrm flipH="1">
            <a:off x="6932526" y="1669952"/>
            <a:ext cx="410009" cy="132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08A4A461-43D6-47BD-A9DA-65FC6FAFF88F}"/>
              </a:ext>
            </a:extLst>
          </p:cNvPr>
          <p:cNvCxnSpPr>
            <a:stCxn id="25" idx="4"/>
            <a:endCxn id="12" idx="3"/>
          </p:cNvCxnSpPr>
          <p:nvPr/>
        </p:nvCxnSpPr>
        <p:spPr>
          <a:xfrm flipH="1" flipV="1">
            <a:off x="6978601" y="2211512"/>
            <a:ext cx="372077" cy="361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23EBDAFF-54F5-457D-955F-2D54F4824DB5}"/>
              </a:ext>
            </a:extLst>
          </p:cNvPr>
          <p:cNvCxnSpPr>
            <a:stCxn id="25" idx="4"/>
            <a:endCxn id="14" idx="3"/>
          </p:cNvCxnSpPr>
          <p:nvPr/>
        </p:nvCxnSpPr>
        <p:spPr>
          <a:xfrm flipH="1">
            <a:off x="6975875" y="2573245"/>
            <a:ext cx="374803" cy="5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A686845B-6536-4D87-A577-3CFCB8CFDC23}"/>
              </a:ext>
            </a:extLst>
          </p:cNvPr>
          <p:cNvCxnSpPr>
            <a:stCxn id="25" idx="4"/>
            <a:endCxn id="15" idx="3"/>
          </p:cNvCxnSpPr>
          <p:nvPr/>
        </p:nvCxnSpPr>
        <p:spPr>
          <a:xfrm flipH="1">
            <a:off x="6975875" y="2573245"/>
            <a:ext cx="374803" cy="500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6B7E4FA0-7A27-429B-8AAA-B03CD93250AB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flipH="1">
            <a:off x="6975875" y="3479443"/>
            <a:ext cx="374803" cy="27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CD71D9C1-2F68-46E3-A870-64D8CE0DC4B6}"/>
              </a:ext>
            </a:extLst>
          </p:cNvPr>
          <p:cNvCxnSpPr>
            <a:stCxn id="25" idx="2"/>
            <a:endCxn id="17" idx="3"/>
          </p:cNvCxnSpPr>
          <p:nvPr/>
        </p:nvCxnSpPr>
        <p:spPr>
          <a:xfrm flipH="1">
            <a:off x="6992782" y="3479443"/>
            <a:ext cx="357896" cy="461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FACA0D23-C1BD-4F8F-A53C-70F893377CBF}"/>
              </a:ext>
            </a:extLst>
          </p:cNvPr>
          <p:cNvCxnSpPr>
            <a:stCxn id="25" idx="2"/>
            <a:endCxn id="49" idx="3"/>
          </p:cNvCxnSpPr>
          <p:nvPr/>
        </p:nvCxnSpPr>
        <p:spPr>
          <a:xfrm flipH="1">
            <a:off x="6971336" y="3479443"/>
            <a:ext cx="379342" cy="8690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n 89">
            <a:extLst>
              <a:ext uri="{FF2B5EF4-FFF2-40B4-BE49-F238E27FC236}">
                <a16:creationId xmlns:a16="http://schemas.microsoft.com/office/drawing/2014/main" id="{3EA08D10-5D34-4A38-A166-59F07D22F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" y="4264324"/>
            <a:ext cx="733758" cy="73090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739BA801-73DE-4119-A32C-AB499B17B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6789" y="4202284"/>
            <a:ext cx="874526" cy="874526"/>
          </a:xfrm>
          <a:prstGeom prst="rect">
            <a:avLst/>
          </a:prstGeom>
        </p:spPr>
      </p:pic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5E34CAF0-DE9C-4AB5-897D-56353BB4A6C2}"/>
              </a:ext>
            </a:extLst>
          </p:cNvPr>
          <p:cNvSpPr/>
          <p:nvPr/>
        </p:nvSpPr>
        <p:spPr>
          <a:xfrm>
            <a:off x="966886" y="4484086"/>
            <a:ext cx="1493846" cy="3074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Inria Sans"/>
              </a:rPr>
              <a:t>PROGRAMACIÓN</a:t>
            </a:r>
            <a:endParaRPr lang="es-CO" sz="1200" dirty="0">
              <a:solidFill>
                <a:schemeClr val="tx1"/>
              </a:solidFill>
              <a:latin typeface="Inria Sans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A08E9CAC-E7E7-4442-B6EE-D331BB3DE5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Graphic spid="27" grpId="0">
        <p:bldAsOne/>
      </p:bldGraphic>
      <p:bldP spid="28" grpId="0" animBg="1"/>
      <p:bldP spid="29" grpId="0" animBg="1"/>
      <p:bldP spid="30" grpId="0" animBg="1"/>
      <p:bldP spid="49" grpId="0" animBg="1"/>
      <p:bldP spid="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157172" y="2542440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EDA </a:t>
            </a:r>
            <a:b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s-MX" sz="2800" dirty="0" err="1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Exploratory</a:t>
            </a: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Data </a:t>
            </a:r>
            <a:r>
              <a:rPr lang="es-MX" sz="2800" dirty="0" err="1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Analysis</a:t>
            </a: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5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2062609" y="226155"/>
            <a:ext cx="535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ANÁLISIS EXPLORATORIO DE LOS DATOS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08AEB87-DF5C-44DF-8063-AA9F8476C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/>
          <a:stretch/>
        </p:blipFill>
        <p:spPr>
          <a:xfrm>
            <a:off x="1112063" y="763982"/>
            <a:ext cx="7259903" cy="39675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B6814E-CAA0-4BEE-928C-C5936E978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3816982" y="67040"/>
            <a:ext cx="217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DATA.FRAMES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12F18D-1876-4828-A183-3B316B0D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0" y="595486"/>
            <a:ext cx="7784819" cy="434536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8E75BC9-D633-473E-8516-034CB99691B1}"/>
              </a:ext>
            </a:extLst>
          </p:cNvPr>
          <p:cNvSpPr/>
          <p:nvPr/>
        </p:nvSpPr>
        <p:spPr>
          <a:xfrm rot="5400000">
            <a:off x="5352893" y="2964660"/>
            <a:ext cx="3409761" cy="542624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238389-8189-41AF-8FD3-A59DAB047A8A}"/>
                  </a:ext>
                </a:extLst>
              </p:cNvPr>
              <p:cNvSpPr txBox="1"/>
              <p:nvPr/>
            </p:nvSpPr>
            <p:spPr>
              <a:xfrm>
                <a:off x="6446853" y="1142113"/>
                <a:ext cx="1138773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𝐶𝑂𝐿𝑈𝑀𝑁𝐴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238389-8189-41AF-8FD3-A59DAB04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53" y="1142113"/>
                <a:ext cx="1138773" cy="230576"/>
              </a:xfrm>
              <a:prstGeom prst="rect">
                <a:avLst/>
              </a:prstGeom>
              <a:blipFill>
                <a:blip r:embed="rId5"/>
                <a:stretch>
                  <a:fillRect l="-2688" b="-236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FB3E27F-3131-4B41-9C1F-B85F7429CF30}"/>
              </a:ext>
            </a:extLst>
          </p:cNvPr>
          <p:cNvSpPr/>
          <p:nvPr/>
        </p:nvSpPr>
        <p:spPr>
          <a:xfrm>
            <a:off x="591706" y="3069029"/>
            <a:ext cx="7960585" cy="333885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A2C00F9-1DAA-45AA-B2C7-C2F2DC12A780}"/>
                  </a:ext>
                </a:extLst>
              </p:cNvPr>
              <p:cNvSpPr txBox="1"/>
              <p:nvPr/>
            </p:nvSpPr>
            <p:spPr>
              <a:xfrm>
                <a:off x="-32683" y="3113775"/>
                <a:ext cx="6656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𝐹𝐼𝐿𝐴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A2C00F9-1DAA-45AA-B2C7-C2F2DC12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683" y="3113775"/>
                <a:ext cx="665695" cy="215444"/>
              </a:xfrm>
              <a:prstGeom prst="rect">
                <a:avLst/>
              </a:prstGeom>
              <a:blipFill>
                <a:blip r:embed="rId6"/>
                <a:stretch>
                  <a:fillRect l="-4587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F98435C-6674-418C-BC03-8E54F27918BE}"/>
              </a:ext>
            </a:extLst>
          </p:cNvPr>
          <p:cNvCxnSpPr/>
          <p:nvPr/>
        </p:nvCxnSpPr>
        <p:spPr>
          <a:xfrm flipV="1">
            <a:off x="2464683" y="797442"/>
            <a:ext cx="1809605" cy="871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067A47-DE16-4C71-9EC7-EE88FB19D4E1}"/>
              </a:ext>
            </a:extLst>
          </p:cNvPr>
          <p:cNvCxnSpPr>
            <a:cxnSpLocks/>
          </p:cNvCxnSpPr>
          <p:nvPr/>
        </p:nvCxnSpPr>
        <p:spPr>
          <a:xfrm flipV="1">
            <a:off x="4274288" y="988828"/>
            <a:ext cx="765545" cy="680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DD07070-F776-44F4-91C0-4269D39C2955}"/>
              </a:ext>
            </a:extLst>
          </p:cNvPr>
          <p:cNvCxnSpPr>
            <a:cxnSpLocks/>
          </p:cNvCxnSpPr>
          <p:nvPr/>
        </p:nvCxnSpPr>
        <p:spPr>
          <a:xfrm flipH="1" flipV="1">
            <a:off x="5649738" y="797442"/>
            <a:ext cx="1048841" cy="871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1C58E75-9DAE-45ED-AA2A-6FEE09E8F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8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3232297" y="75676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TIPOS DE VARIABLES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73EEE5-6AFA-4D31-B980-9139E07A7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0"/>
          <a:stretch/>
        </p:blipFill>
        <p:spPr>
          <a:xfrm>
            <a:off x="1036674" y="445008"/>
            <a:ext cx="7304567" cy="43925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874863-F6DC-42D8-AE86-BA42C69D9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2599687" y="94222"/>
            <a:ext cx="394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cs typeface="Aharoni" panose="02010803020104030203" pitchFamily="2" charset="-79"/>
              </a:rPr>
              <a:t>EDA: MEDIDAS ESTADÍSTICAS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85C5F-5FA8-48A9-B24E-E283590F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964" y="835143"/>
            <a:ext cx="2592876" cy="13668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788F72-D9E0-423D-A919-3EDF7959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40" y="835144"/>
            <a:ext cx="2428248" cy="1366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5087AF-67B7-4482-B8BF-91E70316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964" y="2941503"/>
            <a:ext cx="2592876" cy="14412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2E96AB0-1FA6-425E-BC52-0608B0D2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405" y="2941503"/>
            <a:ext cx="2428248" cy="1441281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C804F767-CE13-4FA9-B3B1-36895BC9114D}"/>
              </a:ext>
            </a:extLst>
          </p:cNvPr>
          <p:cNvSpPr txBox="1"/>
          <p:nvPr/>
        </p:nvSpPr>
        <p:spPr>
          <a:xfrm>
            <a:off x="3954412" y="558144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GRÁFICO DE BARRAS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21F9D21C-17C3-46D5-A000-A1C746075E64}"/>
              </a:ext>
            </a:extLst>
          </p:cNvPr>
          <p:cNvSpPr txBox="1"/>
          <p:nvPr/>
        </p:nvSpPr>
        <p:spPr>
          <a:xfrm>
            <a:off x="6396405" y="558144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HISTOGRAMA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779969C-5419-4297-930C-FA2424BBF12C}"/>
              </a:ext>
            </a:extLst>
          </p:cNvPr>
          <p:cNvSpPr txBox="1"/>
          <p:nvPr/>
        </p:nvSpPr>
        <p:spPr>
          <a:xfrm>
            <a:off x="3838300" y="2658142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BOXPLOT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5916269-4935-45F7-AADC-6D58FC149601}"/>
              </a:ext>
            </a:extLst>
          </p:cNvPr>
          <p:cNvSpPr txBox="1"/>
          <p:nvPr/>
        </p:nvSpPr>
        <p:spPr>
          <a:xfrm>
            <a:off x="6485860" y="2654150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DIAGRAMA DE DISPERSIÓN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3BCE90B-A8A5-4A61-A1E5-C223001463BB}"/>
              </a:ext>
            </a:extLst>
          </p:cNvPr>
          <p:cNvSpPr txBox="1"/>
          <p:nvPr/>
        </p:nvSpPr>
        <p:spPr>
          <a:xfrm>
            <a:off x="297712" y="1518569"/>
            <a:ext cx="11376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MEDIA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8106C59-930A-4143-BF04-7E81AB17008E}"/>
              </a:ext>
            </a:extLst>
          </p:cNvPr>
          <p:cNvSpPr txBox="1"/>
          <p:nvPr/>
        </p:nvSpPr>
        <p:spPr>
          <a:xfrm>
            <a:off x="1807589" y="1518568"/>
            <a:ext cx="1137683" cy="276999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MEDIANA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6C18139-A460-4AC9-AA68-8CFA32EEFBCB}"/>
              </a:ext>
            </a:extLst>
          </p:cNvPr>
          <p:cNvSpPr txBox="1"/>
          <p:nvPr/>
        </p:nvSpPr>
        <p:spPr>
          <a:xfrm>
            <a:off x="273077" y="2282789"/>
            <a:ext cx="113768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MODA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23F3931-3C6E-42B7-96D2-843B354393FA}"/>
              </a:ext>
            </a:extLst>
          </p:cNvPr>
          <p:cNvSpPr txBox="1"/>
          <p:nvPr/>
        </p:nvSpPr>
        <p:spPr>
          <a:xfrm>
            <a:off x="1807587" y="3796175"/>
            <a:ext cx="1137683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DESVIACIÓN ESTANDAR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D68D57F-C778-41A7-891F-F23A8E585D03}"/>
              </a:ext>
            </a:extLst>
          </p:cNvPr>
          <p:cNvSpPr txBox="1"/>
          <p:nvPr/>
        </p:nvSpPr>
        <p:spPr>
          <a:xfrm>
            <a:off x="1807588" y="2313089"/>
            <a:ext cx="1137683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VARIANZA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55A9DB6-0585-4BB4-8466-B9CAB47C0329}"/>
              </a:ext>
            </a:extLst>
          </p:cNvPr>
          <p:cNvSpPr txBox="1"/>
          <p:nvPr/>
        </p:nvSpPr>
        <p:spPr>
          <a:xfrm>
            <a:off x="915358" y="4575600"/>
            <a:ext cx="1461070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CORRELACIÓN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4D66399-64D5-45F5-B684-0CF539C5B026}"/>
              </a:ext>
            </a:extLst>
          </p:cNvPr>
          <p:cNvSpPr txBox="1"/>
          <p:nvPr/>
        </p:nvSpPr>
        <p:spPr>
          <a:xfrm>
            <a:off x="319347" y="3811229"/>
            <a:ext cx="113768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cs typeface="Aharoni" panose="02010803020104030203" pitchFamily="2" charset="-79"/>
              </a:rPr>
              <a:t>CUARTILES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A2EBEA3B-6052-4325-9BD7-158998B6762C}"/>
              </a:ext>
            </a:extLst>
          </p:cNvPr>
          <p:cNvSpPr txBox="1"/>
          <p:nvPr/>
        </p:nvSpPr>
        <p:spPr>
          <a:xfrm>
            <a:off x="297711" y="3047009"/>
            <a:ext cx="1137683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MÁXIMO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8F325773-7474-4C51-A396-49F9E9F745F6}"/>
              </a:ext>
            </a:extLst>
          </p:cNvPr>
          <p:cNvSpPr txBox="1"/>
          <p:nvPr/>
        </p:nvSpPr>
        <p:spPr>
          <a:xfrm>
            <a:off x="1807588" y="3062916"/>
            <a:ext cx="1137683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Aharoni" panose="02010803020104030203" pitchFamily="2" charset="-79"/>
              </a:rPr>
              <a:t>MÍNIMO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F339FC2-0655-4047-A9AB-86154EA2B9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16608" y="2285951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SOFTWARE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09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2338026" y="2262071"/>
            <a:ext cx="2650550" cy="4836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INTRODUCCIÓN</a:t>
            </a:r>
            <a:endParaRPr sz="28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sz="2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" name="Google Shape;1456;p48">
            <a:extLst>
              <a:ext uri="{FF2B5EF4-FFF2-40B4-BE49-F238E27FC236}">
                <a16:creationId xmlns:a16="http://schemas.microsoft.com/office/drawing/2014/main" id="{78D8FEB1-7242-461A-B43B-12D7CBEAF280}"/>
              </a:ext>
            </a:extLst>
          </p:cNvPr>
          <p:cNvGrpSpPr/>
          <p:nvPr/>
        </p:nvGrpSpPr>
        <p:grpSpPr>
          <a:xfrm>
            <a:off x="5204498" y="2172642"/>
            <a:ext cx="708071" cy="662482"/>
            <a:chOff x="8843122" y="4420259"/>
            <a:chExt cx="720202" cy="655469"/>
          </a:xfrm>
        </p:grpSpPr>
        <p:sp>
          <p:nvSpPr>
            <p:cNvPr id="5" name="Google Shape;1457;p48">
              <a:extLst>
                <a:ext uri="{FF2B5EF4-FFF2-40B4-BE49-F238E27FC236}">
                  <a16:creationId xmlns:a16="http://schemas.microsoft.com/office/drawing/2014/main" id="{D038D123-7E48-4EA8-AEF6-0ED60A22B719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8;p48">
              <a:extLst>
                <a:ext uri="{FF2B5EF4-FFF2-40B4-BE49-F238E27FC236}">
                  <a16:creationId xmlns:a16="http://schemas.microsoft.com/office/drawing/2014/main" id="{0002A34E-499A-4F2A-B6A1-9F615B2C3822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9;p48">
              <a:extLst>
                <a:ext uri="{FF2B5EF4-FFF2-40B4-BE49-F238E27FC236}">
                  <a16:creationId xmlns:a16="http://schemas.microsoft.com/office/drawing/2014/main" id="{D26FCBBC-9BA8-4AAC-896D-A838DBF0A871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0;p48">
              <a:extLst>
                <a:ext uri="{FF2B5EF4-FFF2-40B4-BE49-F238E27FC236}">
                  <a16:creationId xmlns:a16="http://schemas.microsoft.com/office/drawing/2014/main" id="{E5BC7F16-32EB-4A9A-BAA2-E8E58560783B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1;p48">
              <a:extLst>
                <a:ext uri="{FF2B5EF4-FFF2-40B4-BE49-F238E27FC236}">
                  <a16:creationId xmlns:a16="http://schemas.microsoft.com/office/drawing/2014/main" id="{ED5BC4BC-0558-4D11-A4FF-D9FD975B5AB1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62;p48">
              <a:extLst>
                <a:ext uri="{FF2B5EF4-FFF2-40B4-BE49-F238E27FC236}">
                  <a16:creationId xmlns:a16="http://schemas.microsoft.com/office/drawing/2014/main" id="{944AD0DE-396D-42FB-BB8B-2E16EE822D42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43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B4A75A-6362-4472-ADDE-C16AAB9B8579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AFCBD8-926C-4E36-96DE-596576BD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" y="1455028"/>
            <a:ext cx="5338306" cy="3333422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0B41669-6EC1-4F33-8196-8AF674BECF59}"/>
              </a:ext>
            </a:extLst>
          </p:cNvPr>
          <p:cNvCxnSpPr>
            <a:cxnSpLocks/>
          </p:cNvCxnSpPr>
          <p:nvPr/>
        </p:nvCxnSpPr>
        <p:spPr>
          <a:xfrm>
            <a:off x="5821736" y="733455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75;p7">
            <a:extLst>
              <a:ext uri="{FF2B5EF4-FFF2-40B4-BE49-F238E27FC236}">
                <a16:creationId xmlns:a16="http://schemas.microsoft.com/office/drawing/2014/main" id="{21C2E335-D400-4A04-9F9B-AA6CAE6018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7529" y="733455"/>
            <a:ext cx="2181529" cy="10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6;p7">
            <a:extLst>
              <a:ext uri="{FF2B5EF4-FFF2-40B4-BE49-F238E27FC236}">
                <a16:creationId xmlns:a16="http://schemas.microsoft.com/office/drawing/2014/main" id="{6601B313-DFE6-4723-8F84-CB13012ED8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9000" y="2147951"/>
            <a:ext cx="854730" cy="84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7;p7">
            <a:extLst>
              <a:ext uri="{FF2B5EF4-FFF2-40B4-BE49-F238E27FC236}">
                <a16:creationId xmlns:a16="http://schemas.microsoft.com/office/drawing/2014/main" id="{F507326E-93D8-4E9C-B3FA-DA83CA6128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6465" y="2153205"/>
            <a:ext cx="1493631" cy="8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8;p7">
            <a:extLst>
              <a:ext uri="{FF2B5EF4-FFF2-40B4-BE49-F238E27FC236}">
                <a16:creationId xmlns:a16="http://schemas.microsoft.com/office/drawing/2014/main" id="{B319CC9B-ADA3-43C1-9997-BC5C98FA6EE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8999" y="3567700"/>
            <a:ext cx="1167973" cy="94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9;p7">
            <a:extLst>
              <a:ext uri="{FF2B5EF4-FFF2-40B4-BE49-F238E27FC236}">
                <a16:creationId xmlns:a16="http://schemas.microsoft.com/office/drawing/2014/main" id="{9079AFCA-8507-4324-B8C8-08369B4CA70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38293" y="3520176"/>
            <a:ext cx="1575776" cy="101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0;p7">
            <a:extLst>
              <a:ext uri="{FF2B5EF4-FFF2-40B4-BE49-F238E27FC236}">
                <a16:creationId xmlns:a16="http://schemas.microsoft.com/office/drawing/2014/main" id="{617AC08F-3785-4A7E-8BFB-B0A6ED1DC253}"/>
              </a:ext>
            </a:extLst>
          </p:cNvPr>
          <p:cNvSpPr/>
          <p:nvPr/>
        </p:nvSpPr>
        <p:spPr>
          <a:xfrm>
            <a:off x="6148972" y="503086"/>
            <a:ext cx="2580351" cy="141077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46F16C4-EA70-4D6E-AE2B-044926861A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pic>
        <p:nvPicPr>
          <p:cNvPr id="9" name="Google Shape;90;p8">
            <a:extLst>
              <a:ext uri="{FF2B5EF4-FFF2-40B4-BE49-F238E27FC236}">
                <a16:creationId xmlns:a16="http://schemas.microsoft.com/office/drawing/2014/main" id="{D144D4AF-29EA-4597-B0E3-ABCA92CD52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56" y="826544"/>
            <a:ext cx="1806944" cy="7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7;p9">
            <a:extLst>
              <a:ext uri="{FF2B5EF4-FFF2-40B4-BE49-F238E27FC236}">
                <a16:creationId xmlns:a16="http://schemas.microsoft.com/office/drawing/2014/main" id="{A0595CCD-4B82-453A-A769-C8556C2AB2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271" y="1628769"/>
            <a:ext cx="6831457" cy="284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9;p9">
            <a:extLst>
              <a:ext uri="{FF2B5EF4-FFF2-40B4-BE49-F238E27FC236}">
                <a16:creationId xmlns:a16="http://schemas.microsoft.com/office/drawing/2014/main" id="{E5E33F58-C9BA-479F-8607-319FE83472A2}"/>
              </a:ext>
            </a:extLst>
          </p:cNvPr>
          <p:cNvSpPr/>
          <p:nvPr/>
        </p:nvSpPr>
        <p:spPr>
          <a:xfrm>
            <a:off x="2147962" y="1683705"/>
            <a:ext cx="155050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9">
            <a:extLst>
              <a:ext uri="{FF2B5EF4-FFF2-40B4-BE49-F238E27FC236}">
                <a16:creationId xmlns:a16="http://schemas.microsoft.com/office/drawing/2014/main" id="{7CE5F846-5247-4881-9477-02C6DC09214D}"/>
              </a:ext>
            </a:extLst>
          </p:cNvPr>
          <p:cNvSpPr/>
          <p:nvPr/>
        </p:nvSpPr>
        <p:spPr>
          <a:xfrm>
            <a:off x="2299217" y="3222445"/>
            <a:ext cx="454556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1DCECBC-3473-43B4-8067-3B0A8362542D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B37AC3-B64A-48A3-A9E6-C7ED5C970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pic>
        <p:nvPicPr>
          <p:cNvPr id="10" name="Google Shape;108;p10">
            <a:extLst>
              <a:ext uri="{FF2B5EF4-FFF2-40B4-BE49-F238E27FC236}">
                <a16:creationId xmlns:a16="http://schemas.microsoft.com/office/drawing/2014/main" id="{622A298B-1107-4F6D-9B3C-D7F5D6E336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039" y="610865"/>
            <a:ext cx="7836194" cy="4163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9;p10">
            <a:extLst>
              <a:ext uri="{FF2B5EF4-FFF2-40B4-BE49-F238E27FC236}">
                <a16:creationId xmlns:a16="http://schemas.microsoft.com/office/drawing/2014/main" id="{0DFBB3DF-A522-4B10-8343-83AEFBAC9A08}"/>
              </a:ext>
            </a:extLst>
          </p:cNvPr>
          <p:cNvSpPr/>
          <p:nvPr/>
        </p:nvSpPr>
        <p:spPr>
          <a:xfrm>
            <a:off x="525221" y="748875"/>
            <a:ext cx="538036" cy="2080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4BEB09-C22B-4E5E-A42F-A0FE4E53441A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42C93-502B-4B37-B13E-A5D02971F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9"/>
            <a:ext cx="1262846" cy="6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0A57EB-1D5A-4F28-85C0-8E6908C3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" y="15938"/>
            <a:ext cx="2450058" cy="4204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520D82-26EE-4D61-8ABB-32FEB9ED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3" y="485910"/>
            <a:ext cx="8064219" cy="439443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35080AB-6714-4044-9A1F-9AB374A15DFC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</p:spTree>
    <p:extLst>
      <p:ext uri="{BB962C8B-B14F-4D97-AF65-F5344CB8AC3E}">
        <p14:creationId xmlns:p14="http://schemas.microsoft.com/office/powerpoint/2010/main" val="269619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423768-A60D-423B-824E-94B8C35C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9" y="713456"/>
            <a:ext cx="8177822" cy="37165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EE787D-C8DF-4D76-84E0-C3A3E8F82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9"/>
            <a:ext cx="1262846" cy="6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1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CFF52F-CF7D-442A-8631-020A1343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4" y="755414"/>
            <a:ext cx="8263392" cy="27639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39C281-F54F-4CE8-A243-66C233EF8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7" y="34198"/>
            <a:ext cx="1294744" cy="64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5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</a:t>
            </a:r>
            <a:endParaRPr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C96A72-CF1C-4BFA-981A-4412ABA87321}"/>
              </a:ext>
            </a:extLst>
          </p:cNvPr>
          <p:cNvSpPr txBox="1"/>
          <p:nvPr/>
        </p:nvSpPr>
        <p:spPr>
          <a:xfrm>
            <a:off x="3094073" y="67040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4FA91A-D5E2-49DE-A67A-4BA506061F55}"/>
              </a:ext>
            </a:extLst>
          </p:cNvPr>
          <p:cNvSpPr txBox="1"/>
          <p:nvPr/>
        </p:nvSpPr>
        <p:spPr>
          <a:xfrm>
            <a:off x="2145119" y="980097"/>
            <a:ext cx="458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¡Ahora, a trabajar en </a:t>
            </a:r>
            <a:r>
              <a:rPr lang="es-MX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F4FB1-F520-4734-9E9F-D85EF495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73" y="1613348"/>
            <a:ext cx="2857500" cy="2857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21EF37-C682-4AA5-BD5C-CCF0D7265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284111" cy="6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972346" y="2172762"/>
            <a:ext cx="3457252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800" dirty="0"/>
              <a:t>Gracias</a:t>
            </a:r>
            <a:r>
              <a:rPr lang="en" sz="6800" dirty="0"/>
              <a:t>!</a:t>
            </a:r>
            <a:endParaRPr sz="6800" dirty="0"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23</a:t>
            </a:r>
            <a:endParaRPr dirty="0"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463;p34">
            <a:extLst>
              <a:ext uri="{FF2B5EF4-FFF2-40B4-BE49-F238E27FC236}">
                <a16:creationId xmlns:a16="http://schemas.microsoft.com/office/drawing/2014/main" id="{72C03B64-4D9E-4876-9189-8FB6AAB5B6D0}"/>
              </a:ext>
            </a:extLst>
          </p:cNvPr>
          <p:cNvSpPr txBox="1">
            <a:spLocks/>
          </p:cNvSpPr>
          <p:nvPr/>
        </p:nvSpPr>
        <p:spPr>
          <a:xfrm>
            <a:off x="5895805" y="4681446"/>
            <a:ext cx="2444699" cy="2140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0" indent="0">
              <a:buFont typeface="Inria Sans"/>
              <a:buNone/>
            </a:pPr>
            <a:r>
              <a:rPr lang="es-CO" sz="1400" b="1" dirty="0">
                <a:solidFill>
                  <a:schemeClr val="accent4"/>
                </a:solidFill>
              </a:rPr>
              <a:t>fabian.sanchez@urosario.edu.co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" name="Google Shape;241;p17">
            <a:extLst>
              <a:ext uri="{FF2B5EF4-FFF2-40B4-BE49-F238E27FC236}">
                <a16:creationId xmlns:a16="http://schemas.microsoft.com/office/drawing/2014/main" id="{48F3AD18-62AB-48FD-A1EA-B8E6423451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8971" y="163153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6A80525-A358-478D-8699-635B0A6886D1}"/>
              </a:ext>
            </a:extLst>
          </p:cNvPr>
          <p:cNvGrpSpPr/>
          <p:nvPr/>
        </p:nvGrpSpPr>
        <p:grpSpPr>
          <a:xfrm>
            <a:off x="1516646" y="805236"/>
            <a:ext cx="6712954" cy="4107005"/>
            <a:chOff x="3752164" y="1097402"/>
            <a:chExt cx="6110707" cy="379219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9E0084D-4CF0-4D34-9E3B-7896B1620102}"/>
                </a:ext>
              </a:extLst>
            </p:cNvPr>
            <p:cNvGrpSpPr/>
            <p:nvPr/>
          </p:nvGrpSpPr>
          <p:grpSpPr>
            <a:xfrm>
              <a:off x="3752164" y="1097402"/>
              <a:ext cx="6110707" cy="3792196"/>
              <a:chOff x="945900" y="1468726"/>
              <a:chExt cx="4583030" cy="2844147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5FCF59A3-29E0-49EF-9794-403B55F71CC9}"/>
                  </a:ext>
                </a:extLst>
              </p:cNvPr>
              <p:cNvSpPr/>
              <p:nvPr/>
            </p:nvSpPr>
            <p:spPr>
              <a:xfrm>
                <a:off x="972915" y="1468726"/>
                <a:ext cx="4528998" cy="284414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EEF815D-7BF6-48F7-B1A3-FA2BE5067B1A}"/>
                  </a:ext>
                </a:extLst>
              </p:cNvPr>
              <p:cNvSpPr/>
              <p:nvPr/>
            </p:nvSpPr>
            <p:spPr>
              <a:xfrm>
                <a:off x="2782315" y="2054958"/>
                <a:ext cx="2674910" cy="2198062"/>
              </a:xfrm>
              <a:prstGeom prst="roundRect">
                <a:avLst/>
              </a:prstGeom>
              <a:solidFill>
                <a:srgbClr val="FFCCFF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A06BB371-4592-407B-98FA-A36E23EBA056}"/>
                  </a:ext>
                </a:extLst>
              </p:cNvPr>
              <p:cNvSpPr/>
              <p:nvPr/>
            </p:nvSpPr>
            <p:spPr>
              <a:xfrm>
                <a:off x="3601041" y="2557484"/>
                <a:ext cx="1856184" cy="1695536"/>
              </a:xfrm>
              <a:prstGeom prst="roundRect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D0E36E1-1DA0-4D3F-9EBA-27F22C1F1149}"/>
                  </a:ext>
                </a:extLst>
              </p:cNvPr>
              <p:cNvSpPr txBox="1"/>
              <p:nvPr/>
            </p:nvSpPr>
            <p:spPr>
              <a:xfrm>
                <a:off x="2502769" y="1481202"/>
                <a:ext cx="200843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dirty="0"/>
                  <a:t>INTELIGENCIA ARTIFICIAL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DFE3CC9-C878-4B58-B860-BF9DFA282D16}"/>
                  </a:ext>
                </a:extLst>
              </p:cNvPr>
              <p:cNvSpPr txBox="1"/>
              <p:nvPr/>
            </p:nvSpPr>
            <p:spPr>
              <a:xfrm>
                <a:off x="3231170" y="2064535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MACHINE LEARNING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433E0760-CCC3-4FE8-8683-E048CD25E936}"/>
                  </a:ext>
                </a:extLst>
              </p:cNvPr>
              <p:cNvSpPr txBox="1"/>
              <p:nvPr/>
            </p:nvSpPr>
            <p:spPr>
              <a:xfrm>
                <a:off x="3751732" y="2567062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DEEP LEARNING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1A02E00-5D4F-41CE-A8BD-59F71483DB32}"/>
                  </a:ext>
                </a:extLst>
              </p:cNvPr>
              <p:cNvSpPr txBox="1"/>
              <p:nvPr/>
            </p:nvSpPr>
            <p:spPr>
              <a:xfrm>
                <a:off x="972915" y="2013914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Visión por Computador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E44C43B-7A48-4060-AD99-B87627B2B072}"/>
                  </a:ext>
                </a:extLst>
              </p:cNvPr>
              <p:cNvSpPr txBox="1"/>
              <p:nvPr/>
            </p:nvSpPr>
            <p:spPr>
              <a:xfrm>
                <a:off x="1611631" y="2809070"/>
                <a:ext cx="105336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Robótica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E60B690-399E-4E8D-B330-5358426549FB}"/>
                  </a:ext>
                </a:extLst>
              </p:cNvPr>
              <p:cNvSpPr txBox="1"/>
              <p:nvPr/>
            </p:nvSpPr>
            <p:spPr>
              <a:xfrm>
                <a:off x="945900" y="3297766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Internet de las Cosas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21A12C38-E72F-46F9-AD44-5623DAF974DB}"/>
                  </a:ext>
                </a:extLst>
              </p:cNvPr>
              <p:cNvSpPr txBox="1"/>
              <p:nvPr/>
            </p:nvSpPr>
            <p:spPr>
              <a:xfrm>
                <a:off x="4194192" y="161153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Reconocimiento de voz</a:t>
                </a:r>
              </a:p>
            </p:txBody>
          </p:sp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67D7FD24-4339-4365-A13C-3997AC945458}"/>
                  </a:ext>
                </a:extLst>
              </p:cNvPr>
              <p:cNvSpPr/>
              <p:nvPr/>
            </p:nvSpPr>
            <p:spPr>
              <a:xfrm>
                <a:off x="2079262" y="3372840"/>
                <a:ext cx="2152478" cy="861324"/>
              </a:xfrm>
              <a:prstGeom prst="roundRect">
                <a:avLst/>
              </a:prstGeom>
              <a:solidFill>
                <a:srgbClr val="00B050">
                  <a:alpha val="32941"/>
                </a:srgb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b="1" dirty="0">
                    <a:solidFill>
                      <a:schemeClr val="bg1"/>
                    </a:solidFill>
                  </a:rPr>
                  <a:t>PROCESAMIENTO DE LENGUAJE NATURAL</a:t>
                </a: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7026FA9-B95A-4BE0-B99C-A799889155B5}"/>
                  </a:ext>
                </a:extLst>
              </p:cNvPr>
              <p:cNvSpPr txBox="1"/>
              <p:nvPr/>
            </p:nvSpPr>
            <p:spPr>
              <a:xfrm>
                <a:off x="2821650" y="2316442"/>
                <a:ext cx="819039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Supervisado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AD7424D-2096-40B1-94B1-934FCA451B66}"/>
                  </a:ext>
                </a:extLst>
              </p:cNvPr>
              <p:cNvSpPr txBox="1"/>
              <p:nvPr/>
            </p:nvSpPr>
            <p:spPr>
              <a:xfrm>
                <a:off x="2821650" y="2775391"/>
                <a:ext cx="819039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No Supervisado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4BF947E-28B8-4742-966A-9508F2FBF252}"/>
                  </a:ext>
                </a:extLst>
              </p:cNvPr>
              <p:cNvSpPr txBox="1"/>
              <p:nvPr/>
            </p:nvSpPr>
            <p:spPr>
              <a:xfrm>
                <a:off x="4635826" y="2199934"/>
                <a:ext cx="819039" cy="31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67" dirty="0"/>
                  <a:t>Aprendizaje Por Refuerzo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53FF38B-3A4F-46FF-922C-A85979A44BFD}"/>
                  </a:ext>
                </a:extLst>
              </p:cNvPr>
              <p:cNvSpPr txBox="1"/>
              <p:nvPr/>
            </p:nvSpPr>
            <p:spPr>
              <a:xfrm>
                <a:off x="3638933" y="2858479"/>
                <a:ext cx="781147" cy="45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100" dirty="0"/>
                  <a:t>Redes Neuronales (ANN)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E8D871B-8A32-4B57-AF10-87629202CB63}"/>
                  </a:ext>
                </a:extLst>
              </p:cNvPr>
              <p:cNvSpPr txBox="1"/>
              <p:nvPr/>
            </p:nvSpPr>
            <p:spPr>
              <a:xfrm>
                <a:off x="4420080" y="2848902"/>
                <a:ext cx="888701" cy="43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50" dirty="0"/>
                  <a:t>Redes Convolucionales (CNN)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61A4E6C-A65B-4D88-AD3A-DF21BF8BE389}"/>
                  </a:ext>
                </a:extLst>
              </p:cNvPr>
              <p:cNvSpPr txBox="1"/>
              <p:nvPr/>
            </p:nvSpPr>
            <p:spPr>
              <a:xfrm>
                <a:off x="4258757" y="3309909"/>
                <a:ext cx="63078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s-CO" sz="1400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D27BA14-7B30-485B-A0F2-EFA0A52D5A53}"/>
                  </a:ext>
                </a:extLst>
              </p:cNvPr>
              <p:cNvSpPr txBox="1"/>
              <p:nvPr/>
            </p:nvSpPr>
            <p:spPr>
              <a:xfrm>
                <a:off x="1743231" y="202068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Vehículos Autónomos</a:t>
                </a:r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C90B7AE-38CC-41FD-BA96-43E6BA8BB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5189416" y="1227489"/>
              <a:ext cx="3582305" cy="35823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2ADEBD0-49F4-43A6-A4D6-DFB50C7F8C72}"/>
                </a:ext>
              </a:extLst>
            </p:cNvPr>
            <p:cNvSpPr txBox="1"/>
            <p:nvPr/>
          </p:nvSpPr>
          <p:spPr>
            <a:xfrm>
              <a:off x="8584882" y="3596116"/>
              <a:ext cx="118493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Redes Recurrentes (RNN)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E1CC379-B74D-4FE3-BB00-6FE0F5A7DD2D}"/>
                </a:ext>
              </a:extLst>
            </p:cNvPr>
            <p:cNvSpPr txBox="1"/>
            <p:nvPr/>
          </p:nvSpPr>
          <p:spPr>
            <a:xfrm>
              <a:off x="8019813" y="398901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LSTM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85B3275-F164-4373-9C9F-881FDFD26CC0}"/>
                </a:ext>
              </a:extLst>
            </p:cNvPr>
            <p:cNvSpPr txBox="1"/>
            <p:nvPr/>
          </p:nvSpPr>
          <p:spPr>
            <a:xfrm>
              <a:off x="8236217" y="441673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GRU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E1BA52E-D6A7-4863-8CC1-B70A17D54A9E}"/>
                </a:ext>
              </a:extLst>
            </p:cNvPr>
            <p:cNvSpPr txBox="1"/>
            <p:nvPr/>
          </p:nvSpPr>
          <p:spPr>
            <a:xfrm>
              <a:off x="8984747" y="4328499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GANS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F2DF9695-B89E-488B-A704-1EB8E7A6FC06}"/>
                </a:ext>
              </a:extLst>
            </p:cNvPr>
            <p:cNvSpPr/>
            <p:nvPr/>
          </p:nvSpPr>
          <p:spPr>
            <a:xfrm>
              <a:off x="6731633" y="4291896"/>
              <a:ext cx="604545" cy="303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bg1"/>
                  </a:solidFill>
                </a:rPr>
                <a:t>LLM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756818A1-0363-421A-8C80-ED4E0B985698}"/>
                </a:ext>
              </a:extLst>
            </p:cNvPr>
            <p:cNvSpPr/>
            <p:nvPr/>
          </p:nvSpPr>
          <p:spPr>
            <a:xfrm>
              <a:off x="5298903" y="4260489"/>
              <a:ext cx="1090196" cy="3976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bg1"/>
                  </a:solidFill>
                </a:rPr>
                <a:t>IA GENERATIVA</a:t>
              </a:r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DE81A31A-02F8-491C-B48B-6A3DE9FFE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23" y="85072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DE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8CDAC2AE-9657-4DC8-882C-1F65BA9F78D9}"/>
              </a:ext>
            </a:extLst>
          </p:cNvPr>
          <p:cNvSpPr/>
          <p:nvPr/>
        </p:nvSpPr>
        <p:spPr>
          <a:xfrm>
            <a:off x="214561" y="855116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INTELIGENCIA ARTIFICIAL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Campo de las ciencias de la computación que se enfoca en crear y entrenar máquinas para realizar tareas inteligentes. Imitar lo que hace el humano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0CBD37C0-4EEC-4D17-887B-09D1B67990DD}"/>
              </a:ext>
            </a:extLst>
          </p:cNvPr>
          <p:cNvSpPr/>
          <p:nvPr/>
        </p:nvSpPr>
        <p:spPr>
          <a:xfrm>
            <a:off x="2451830" y="872950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chemeClr val="accent4"/>
                </a:solidFill>
              </a:rPr>
              <a:t>MACHINE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Se basa en la creación de algoritmos por medio de los cuales se busca hacer predicciones o reconocer patrones en un conjunto de datos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84A5AE19-2BC0-47F4-A6B3-BA315D6CF216}"/>
              </a:ext>
            </a:extLst>
          </p:cNvPr>
          <p:cNvSpPr/>
          <p:nvPr/>
        </p:nvSpPr>
        <p:spPr>
          <a:xfrm>
            <a:off x="4772822" y="883968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FF00"/>
                </a:solidFill>
              </a:rPr>
              <a:t>DEEP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Es un subcampo del machine </a:t>
            </a:r>
            <a:r>
              <a:rPr lang="es-MX" i="0" u="none" strike="noStrike" baseline="0" dirty="0" err="1">
                <a:solidFill>
                  <a:schemeClr val="tx1"/>
                </a:solidFill>
              </a:rPr>
              <a:t>learning</a:t>
            </a:r>
            <a:r>
              <a:rPr lang="es-MX" i="0" u="none" strike="noStrike" baseline="0" dirty="0">
                <a:solidFill>
                  <a:schemeClr val="tx1"/>
                </a:solidFill>
              </a:rPr>
              <a:t> en los cuales los algoritmos están inspirados en el funcionamiento de la neurona humana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(redes neuronales)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B7E9838E-F42C-4954-B295-79CF1350D678}"/>
              </a:ext>
            </a:extLst>
          </p:cNvPr>
          <p:cNvSpPr/>
          <p:nvPr/>
        </p:nvSpPr>
        <p:spPr>
          <a:xfrm>
            <a:off x="7093814" y="861934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PROCESAMIENTO DE LENGUAJE NATURAL</a:t>
            </a:r>
          </a:p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dirty="0">
                <a:solidFill>
                  <a:schemeClr val="tx1"/>
                </a:solidFill>
              </a:rPr>
              <a:t>Subcampo de la IA  que permite la comunicación entre el humano y la máquina por medio de lenguaje natural</a:t>
            </a:r>
            <a:endParaRPr lang="es-MX" i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16593808-6724-4B31-9184-BBAB021D5EF7}"/>
              </a:ext>
            </a:extLst>
          </p:cNvPr>
          <p:cNvSpPr/>
          <p:nvPr/>
        </p:nvSpPr>
        <p:spPr>
          <a:xfrm>
            <a:off x="4373842" y="4354808"/>
            <a:ext cx="335454" cy="314095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3FC93BA-05D8-4E4F-9B05-EA5BAE1E8B8B}"/>
              </a:ext>
            </a:extLst>
          </p:cNvPr>
          <p:cNvSpPr txBox="1"/>
          <p:nvPr/>
        </p:nvSpPr>
        <p:spPr>
          <a:xfrm>
            <a:off x="3849328" y="4681322"/>
            <a:ext cx="144534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DATOS</a:t>
            </a:r>
            <a:endParaRPr lang="es-CO" sz="1800" b="1" dirty="0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3792DFE2-5372-46B9-BFF9-4A141EA3302E}"/>
              </a:ext>
            </a:extLst>
          </p:cNvPr>
          <p:cNvSpPr/>
          <p:nvPr/>
        </p:nvSpPr>
        <p:spPr>
          <a:xfrm rot="5400000">
            <a:off x="4452022" y="-128170"/>
            <a:ext cx="179094" cy="86540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6B8BC6-61B7-493A-89C7-402F7AD8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23" y="85072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CONCEPTOS DE IA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8CDAC2AE-9657-4DC8-882C-1F65BA9F78D9}"/>
              </a:ext>
            </a:extLst>
          </p:cNvPr>
          <p:cNvSpPr/>
          <p:nvPr/>
        </p:nvSpPr>
        <p:spPr>
          <a:xfrm>
            <a:off x="395315" y="1120930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INTELIGENCIA ARTIFICIAL GENERATIVA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Es una rama de la inteligencia artificial que puede crear contenido como texto, audio, vídeo, imágenes, etc.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6B8BC6-61B7-493A-89C7-402F7AD8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99AE8C-9127-4A9D-BC9D-B8016DCC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81" y="752649"/>
            <a:ext cx="813958" cy="826981"/>
          </a:xfrm>
          <a:prstGeom prst="round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A72A50-F47A-4EAE-91AD-8B263766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12" y="1742950"/>
            <a:ext cx="1286054" cy="609685"/>
          </a:xfrm>
          <a:prstGeom prst="round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FC050B2-99C5-4522-A384-8A6DD11DE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911" y="3865877"/>
            <a:ext cx="1173542" cy="714615"/>
          </a:xfrm>
          <a:prstGeom prst="round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EF7250F-0595-40AD-B57D-DFE457712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113" y="762578"/>
            <a:ext cx="838003" cy="817052"/>
          </a:xfrm>
          <a:prstGeom prst="round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7965017-4207-4216-B3A5-099205F66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812" y="2444990"/>
            <a:ext cx="1286055" cy="682273"/>
          </a:xfrm>
          <a:prstGeom prst="round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8C7FDDE-19C5-4213-8327-6F6527290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521" y="3828182"/>
            <a:ext cx="1294917" cy="441064"/>
          </a:xfrm>
          <a:prstGeom prst="round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32BD33-B247-4F78-8AFC-826EC0D862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1" y="3230038"/>
            <a:ext cx="1667108" cy="495369"/>
          </a:xfrm>
          <a:prstGeom prst="round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B9E1666-720C-4EA5-A843-3937B2B8F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0944" y="4427368"/>
            <a:ext cx="632172" cy="520225"/>
          </a:xfrm>
          <a:prstGeom prst="roundRect">
            <a:avLst/>
          </a:prstGeom>
        </p:spPr>
      </p:pic>
      <p:sp>
        <p:nvSpPr>
          <p:cNvPr id="28" name="Rectangle: Rounded Corners 6">
            <a:extLst>
              <a:ext uri="{FF2B5EF4-FFF2-40B4-BE49-F238E27FC236}">
                <a16:creationId xmlns:a16="http://schemas.microsoft.com/office/drawing/2014/main" id="{E85949E0-D620-4E33-B026-9CA4E2462555}"/>
              </a:ext>
            </a:extLst>
          </p:cNvPr>
          <p:cNvSpPr/>
          <p:nvPr/>
        </p:nvSpPr>
        <p:spPr>
          <a:xfrm>
            <a:off x="6262849" y="1141584"/>
            <a:ext cx="2211299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rgbClr val="FFC000"/>
                </a:solidFill>
              </a:rPr>
              <a:t>LLM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LARGE LANGUAGE MODEL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Es un tipo específico de modelo de IA entrenado con grandes volúmenes de texto para procesar y generar lenguaje natural.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Gp4-Claude. Llama</a:t>
            </a:r>
          </a:p>
        </p:txBody>
      </p:sp>
    </p:spTree>
    <p:extLst>
      <p:ext uri="{BB962C8B-B14F-4D97-AF65-F5344CB8AC3E}">
        <p14:creationId xmlns:p14="http://schemas.microsoft.com/office/powerpoint/2010/main" val="5414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0A8E7555-B7F6-4CD8-9472-B936032BEED2}"/>
              </a:ext>
            </a:extLst>
          </p:cNvPr>
          <p:cNvSpPr/>
          <p:nvPr/>
        </p:nvSpPr>
        <p:spPr>
          <a:xfrm>
            <a:off x="1115446" y="725907"/>
            <a:ext cx="3149418" cy="186694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i="0" u="none" strike="noStrike" baseline="0" dirty="0">
                <a:solidFill>
                  <a:srgbClr val="FFC000"/>
                </a:solidFill>
              </a:rPr>
              <a:t>DATOS ESTRUCTURADOS</a:t>
            </a:r>
          </a:p>
          <a:p>
            <a:pPr algn="ctr"/>
            <a:endParaRPr lang="es-MX" sz="160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Los datos estructurados </a:t>
            </a:r>
            <a:r>
              <a:rPr lang="es-MX" sz="1600" dirty="0">
                <a:solidFill>
                  <a:schemeClr val="accent1">
                    <a:lumMod val="50000"/>
                  </a:schemeClr>
                </a:solidFill>
              </a:rPr>
              <a:t>son los que se pueden representar en una distribución fila-columna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3E3C6F-7C05-408B-80F3-41AC2A802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1" y="2943852"/>
            <a:ext cx="3229969" cy="2047248"/>
          </a:xfrm>
          <a:prstGeom prst="rect">
            <a:avLst/>
          </a:prstGeom>
        </p:spPr>
      </p:pic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2CB00122-AA8C-4561-B98E-704E237BC751}"/>
              </a:ext>
            </a:extLst>
          </p:cNvPr>
          <p:cNvSpPr/>
          <p:nvPr/>
        </p:nvSpPr>
        <p:spPr>
          <a:xfrm>
            <a:off x="5212515" y="632511"/>
            <a:ext cx="3171447" cy="2032374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FFC000"/>
                </a:solidFill>
              </a:rPr>
              <a:t>DATOS NO ESTRUCTURADOS</a:t>
            </a:r>
          </a:p>
          <a:p>
            <a:pPr algn="ctr"/>
            <a:endParaRPr lang="es-MX" sz="1600" b="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b="0" i="0" u="none" strike="noStrike" baseline="0" dirty="0">
                <a:solidFill>
                  <a:schemeClr val="tx1"/>
                </a:solidFill>
              </a:rPr>
              <a:t>Es cualquier forma de dato que no encaja en el modelo relacional o </a:t>
            </a:r>
            <a:r>
              <a:rPr lang="es-CO" sz="1600" b="0" i="0" u="none" strike="noStrike" baseline="0" dirty="0">
                <a:solidFill>
                  <a:schemeClr val="tx1"/>
                </a:solidFill>
              </a:rPr>
              <a:t>conjunto de tablas de bases de datos estructurados.</a:t>
            </a: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CF9EC7-3930-488B-BF5A-C74238B6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567" y="2922486"/>
            <a:ext cx="3171447" cy="205211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FF62A03D-9C25-4B74-BCE2-38701B9335CB}"/>
              </a:ext>
            </a:extLst>
          </p:cNvPr>
          <p:cNvSpPr txBox="1"/>
          <p:nvPr/>
        </p:nvSpPr>
        <p:spPr>
          <a:xfrm>
            <a:off x="3149570" y="5578"/>
            <a:ext cx="33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TIPOS DE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254997-45D5-4943-B8FD-1A32B9EEE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4E2A80-FBC3-4386-A70B-BF297D794C3C}"/>
              </a:ext>
            </a:extLst>
          </p:cNvPr>
          <p:cNvSpPr txBox="1"/>
          <p:nvPr/>
        </p:nvSpPr>
        <p:spPr>
          <a:xfrm>
            <a:off x="470821" y="1323550"/>
            <a:ext cx="346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¿Cuándo se debe usar algoritmos de Machine </a:t>
            </a:r>
            <a:r>
              <a:rPr lang="es-CO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168AE3-2D2E-4645-98A6-6ADF1CBF43DA}"/>
              </a:ext>
            </a:extLst>
          </p:cNvPr>
          <p:cNvCxnSpPr>
            <a:cxnSpLocks/>
          </p:cNvCxnSpPr>
          <p:nvPr/>
        </p:nvCxnSpPr>
        <p:spPr>
          <a:xfrm>
            <a:off x="4322545" y="692254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3476" y="93623"/>
            <a:ext cx="278592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MACHINE LEARNING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8FC1356-AC41-40E7-82F9-0A4DF62E0801}"/>
              </a:ext>
            </a:extLst>
          </p:cNvPr>
          <p:cNvSpPr/>
          <p:nvPr/>
        </p:nvSpPr>
        <p:spPr>
          <a:xfrm>
            <a:off x="1997356" y="2694672"/>
            <a:ext cx="411754" cy="40011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6328B3-FC3E-4929-A02A-A8D26A440D30}"/>
              </a:ext>
            </a:extLst>
          </p:cNvPr>
          <p:cNvSpPr txBox="1"/>
          <p:nvPr/>
        </p:nvSpPr>
        <p:spPr>
          <a:xfrm>
            <a:off x="326954" y="3450241"/>
            <a:ext cx="3752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</a:rPr>
              <a:t>Depende de lo que queremos resolver y lo que estamos buscando en los datos</a:t>
            </a:r>
            <a:endParaRPr lang="es-CO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6E6B99-12A3-4D1B-A6CC-27A92CD129EE}"/>
              </a:ext>
            </a:extLst>
          </p:cNvPr>
          <p:cNvSpPr txBox="1"/>
          <p:nvPr/>
        </p:nvSpPr>
        <p:spPr>
          <a:xfrm>
            <a:off x="5191101" y="1925419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Supervisado</a:t>
            </a:r>
            <a:endParaRPr lang="es-CO" sz="1800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CC35ED-7667-46F4-B36A-E1C7CD027F87}"/>
              </a:ext>
            </a:extLst>
          </p:cNvPr>
          <p:cNvSpPr txBox="1"/>
          <p:nvPr/>
        </p:nvSpPr>
        <p:spPr>
          <a:xfrm>
            <a:off x="5191101" y="3004343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NO Supervisado</a:t>
            </a:r>
            <a:endParaRPr lang="es-CO" sz="1800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CC4B5D-B6DA-4294-8EA3-E5183482C2A9}"/>
              </a:ext>
            </a:extLst>
          </p:cNvPr>
          <p:cNvSpPr txBox="1"/>
          <p:nvPr/>
        </p:nvSpPr>
        <p:spPr>
          <a:xfrm>
            <a:off x="5227060" y="4097544"/>
            <a:ext cx="278592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por Refuerzo</a:t>
            </a:r>
            <a:endParaRPr lang="es-CO" sz="1800" b="1" dirty="0"/>
          </a:p>
        </p:txBody>
      </p:sp>
      <p:sp>
        <p:nvSpPr>
          <p:cNvPr id="12" name="Google Shape;241;p17">
            <a:extLst>
              <a:ext uri="{FF2B5EF4-FFF2-40B4-BE49-F238E27FC236}">
                <a16:creationId xmlns:a16="http://schemas.microsoft.com/office/drawing/2014/main" id="{12E7B10E-2934-4A47-9384-0957C5211163}"/>
              </a:ext>
            </a:extLst>
          </p:cNvPr>
          <p:cNvSpPr txBox="1">
            <a:spLocks/>
          </p:cNvSpPr>
          <p:nvPr/>
        </p:nvSpPr>
        <p:spPr>
          <a:xfrm>
            <a:off x="5088397" y="937315"/>
            <a:ext cx="2785927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s-MX" sz="1800" b="1" dirty="0">
                <a:solidFill>
                  <a:schemeClr val="accent6">
                    <a:lumMod val="90000"/>
                  </a:schemeClr>
                </a:solidFill>
                <a:latin typeface="+mn-lt"/>
              </a:rPr>
              <a:t>TIPOS DE APRENDIZAJE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3CF542B-7812-4B02-9775-D1A208A4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/>
      <p:bldP spid="18" grpId="0" animBg="1"/>
      <p:bldP spid="19" grpId="0" animBg="1"/>
      <p:bldP spid="2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</a:t>
            </a:r>
            <a:endParaRPr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86DFC79-FE41-411C-8316-9D8487595CD7}"/>
              </a:ext>
            </a:extLst>
          </p:cNvPr>
          <p:cNvSpPr txBox="1"/>
          <p:nvPr/>
        </p:nvSpPr>
        <p:spPr>
          <a:xfrm>
            <a:off x="1615590" y="111597"/>
            <a:ext cx="591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APRENDIZAJE SUPERVISADO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766590-9C55-4677-A854-EC9EB2C8374E}"/>
              </a:ext>
            </a:extLst>
          </p:cNvPr>
          <p:cNvSpPr txBox="1"/>
          <p:nvPr/>
        </p:nvSpPr>
        <p:spPr>
          <a:xfrm>
            <a:off x="927703" y="623283"/>
            <a:ext cx="7288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Los algoritmos de aprendizaje supervisado intentan modelar la </a:t>
            </a:r>
            <a:r>
              <a:rPr lang="es-MX" b="0" i="0" u="none" strike="noStrike" baseline="0" dirty="0">
                <a:solidFill>
                  <a:schemeClr val="tx1"/>
                </a:solidFill>
                <a:latin typeface="CMSS9"/>
              </a:rPr>
              <a:t>relación y las dependencias entre la salida de predicción objetivo y </a:t>
            </a:r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las características de entrada, de </a:t>
            </a:r>
            <a:r>
              <a:rPr lang="es-MX" b="0" i="0" u="none" strike="noStrike" baseline="0" dirty="0">
                <a:solidFill>
                  <a:schemeClr val="tx1"/>
                </a:solidFill>
                <a:latin typeface="CMSS9"/>
              </a:rPr>
              <a:t>manera que podemos predecir los valores de salida para los nuevos datos basados en esas relaciones, </a:t>
            </a:r>
            <a:r>
              <a:rPr lang="es-CO" b="0" i="0" u="none" strike="noStrike" baseline="0" dirty="0">
                <a:solidFill>
                  <a:schemeClr val="tx1"/>
                </a:solidFill>
                <a:latin typeface="CMSS9"/>
              </a:rPr>
              <a:t>que ha aprendido de conjuntos de datos anteriores alimentados.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ADB9697-0649-48AC-A073-8ACD6E67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49192"/>
            <a:ext cx="7418528" cy="217736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A581B95-300C-40B9-A66E-CCC5F8B2B4C7}"/>
              </a:ext>
            </a:extLst>
          </p:cNvPr>
          <p:cNvSpPr txBox="1"/>
          <p:nvPr/>
        </p:nvSpPr>
        <p:spPr>
          <a:xfrm>
            <a:off x="2030259" y="175804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VARIABLES PREDICTORAS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FEDCEBF-B48C-46E9-AF25-4192A9A92016}"/>
              </a:ext>
            </a:extLst>
          </p:cNvPr>
          <p:cNvSpPr txBox="1"/>
          <p:nvPr/>
        </p:nvSpPr>
        <p:spPr>
          <a:xfrm>
            <a:off x="6772938" y="1682580"/>
            <a:ext cx="10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 </a:t>
            </a:r>
          </a:p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OBJETIVO</a:t>
            </a:r>
            <a:endParaRPr lang="es-CO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10BD400-70D6-4514-91DC-3C4D522DC9B0}"/>
              </a:ext>
            </a:extLst>
          </p:cNvPr>
          <p:cNvSpPr txBox="1"/>
          <p:nvPr/>
        </p:nvSpPr>
        <p:spPr>
          <a:xfrm>
            <a:off x="7737505" y="2174113"/>
            <a:ext cx="151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CATEGÓRICA-DISCRETA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12D7EEED-B32F-433E-A77E-9FB8C98606CD}"/>
              </a:ext>
            </a:extLst>
          </p:cNvPr>
          <p:cNvSpPr/>
          <p:nvPr/>
        </p:nvSpPr>
        <p:spPr>
          <a:xfrm>
            <a:off x="8318459" y="2848266"/>
            <a:ext cx="351300" cy="288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5C9488-349B-49DC-BF90-614257F244DB}"/>
              </a:ext>
            </a:extLst>
          </p:cNvPr>
          <p:cNvSpPr txBox="1"/>
          <p:nvPr/>
        </p:nvSpPr>
        <p:spPr>
          <a:xfrm>
            <a:off x="7865671" y="3440529"/>
            <a:ext cx="1215702" cy="5539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DE CLASIFICACIÓN</a:t>
            </a:r>
            <a:endParaRPr lang="es-CO" sz="1000" b="1" dirty="0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9B05E3-BBBE-4053-A348-E33AD92F24DF}"/>
              </a:ext>
            </a:extLst>
          </p:cNvPr>
          <p:cNvSpPr txBox="1"/>
          <p:nvPr/>
        </p:nvSpPr>
        <p:spPr>
          <a:xfrm>
            <a:off x="-23213" y="4449831"/>
            <a:ext cx="830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¿Será posible predecir que una paciente tenga diabetes en funciones de un conjunto de variables predictoras?</a:t>
            </a:r>
            <a:endParaRPr lang="es-CO" sz="16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E17B32D-8FAB-43F3-B87A-E06A436BE22F}"/>
              </a:ext>
            </a:extLst>
          </p:cNvPr>
          <p:cNvCxnSpPr>
            <a:cxnSpLocks/>
          </p:cNvCxnSpPr>
          <p:nvPr/>
        </p:nvCxnSpPr>
        <p:spPr>
          <a:xfrm>
            <a:off x="874059" y="1922558"/>
            <a:ext cx="1345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A028129-96E6-4DBD-988D-98920CEAF97F}"/>
              </a:ext>
            </a:extLst>
          </p:cNvPr>
          <p:cNvCxnSpPr>
            <a:cxnSpLocks/>
          </p:cNvCxnSpPr>
          <p:nvPr/>
        </p:nvCxnSpPr>
        <p:spPr>
          <a:xfrm>
            <a:off x="4807690" y="1944953"/>
            <a:ext cx="2103473" cy="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7D19B6A0-8634-4BB4-9DD3-FADF553F7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9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  <p:bldP spid="27" grpId="0" animBg="1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14" name="Google Shape;241;p17">
            <a:extLst>
              <a:ext uri="{FF2B5EF4-FFF2-40B4-BE49-F238E27FC236}">
                <a16:creationId xmlns:a16="http://schemas.microsoft.com/office/drawing/2014/main" id="{62EC0248-56FF-407B-8A45-270FBCD35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3987" y="226155"/>
            <a:ext cx="363584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rgbClr val="FFC000"/>
                </a:solidFill>
                <a:latin typeface="+mn-lt"/>
              </a:rPr>
              <a:t>APRENDIZAJE SUPERVISADO</a:t>
            </a: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479924-60AB-4A52-AABC-CAAC3523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8" y="1520098"/>
            <a:ext cx="7076273" cy="27022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893B5BF-4248-40A6-B00E-8A8FD257CB3C}"/>
              </a:ext>
            </a:extLst>
          </p:cNvPr>
          <p:cNvSpPr txBox="1"/>
          <p:nvPr/>
        </p:nvSpPr>
        <p:spPr>
          <a:xfrm>
            <a:off x="1832649" y="1166917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VARIABLES PREDICTORAS</a:t>
            </a:r>
            <a:endParaRPr lang="es-CO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86C5B1-3507-4FB3-96BD-E87CB8DCF64B}"/>
              </a:ext>
            </a:extLst>
          </p:cNvPr>
          <p:cNvSpPr txBox="1"/>
          <p:nvPr/>
        </p:nvSpPr>
        <p:spPr>
          <a:xfrm>
            <a:off x="6296853" y="1035731"/>
            <a:ext cx="10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VARIABLE </a:t>
            </a:r>
          </a:p>
          <a:p>
            <a:pPr algn="ctr"/>
            <a:r>
              <a:rPr lang="es-MX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OBJETIVO</a:t>
            </a:r>
            <a:endParaRPr lang="es-CO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57CFC11-7862-413B-8613-D4BBE3BF362C}"/>
              </a:ext>
            </a:extLst>
          </p:cNvPr>
          <p:cNvCxnSpPr>
            <a:cxnSpLocks/>
          </p:cNvCxnSpPr>
          <p:nvPr/>
        </p:nvCxnSpPr>
        <p:spPr>
          <a:xfrm>
            <a:off x="377151" y="1298410"/>
            <a:ext cx="1441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41D350A-1334-4159-9A18-9503783C3E53}"/>
              </a:ext>
            </a:extLst>
          </p:cNvPr>
          <p:cNvCxnSpPr>
            <a:cxnSpLocks/>
          </p:cNvCxnSpPr>
          <p:nvPr/>
        </p:nvCxnSpPr>
        <p:spPr>
          <a:xfrm>
            <a:off x="4865864" y="1320806"/>
            <a:ext cx="13860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204377-CB8F-4C12-96DA-257BF5477F2F}"/>
              </a:ext>
            </a:extLst>
          </p:cNvPr>
          <p:cNvSpPr txBox="1"/>
          <p:nvPr/>
        </p:nvSpPr>
        <p:spPr>
          <a:xfrm>
            <a:off x="7600226" y="1798664"/>
            <a:ext cx="16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NUMÉRICA CONTINUA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82160299-3BC6-415E-BD5A-768DFCCBB7D0}"/>
              </a:ext>
            </a:extLst>
          </p:cNvPr>
          <p:cNvSpPr/>
          <p:nvPr/>
        </p:nvSpPr>
        <p:spPr>
          <a:xfrm>
            <a:off x="8256364" y="2640803"/>
            <a:ext cx="351300" cy="40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C137A3-230F-40EF-A128-5512F6FEF336}"/>
              </a:ext>
            </a:extLst>
          </p:cNvPr>
          <p:cNvSpPr txBox="1"/>
          <p:nvPr/>
        </p:nvSpPr>
        <p:spPr>
          <a:xfrm>
            <a:off x="7824162" y="3253787"/>
            <a:ext cx="1215702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DE REGRESIÓN</a:t>
            </a:r>
            <a:endParaRPr lang="es-CO" sz="1000" b="1" dirty="0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8A555FA-7CB5-4EA5-99CC-321DB8F18CA0}"/>
              </a:ext>
            </a:extLst>
          </p:cNvPr>
          <p:cNvSpPr txBox="1"/>
          <p:nvPr/>
        </p:nvSpPr>
        <p:spPr>
          <a:xfrm>
            <a:off x="459520" y="4406325"/>
            <a:ext cx="714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¿Será posible predecir las ventas en función de la inversión destinada a diferentes medio de pauta publicitaria?</a:t>
            </a:r>
            <a:endParaRPr lang="es-CO" sz="1600" dirty="0">
              <a:solidFill>
                <a:schemeClr val="tx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F1BA07-5EE2-457E-ABF9-04D0DE5AA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16075" b="10098"/>
          <a:stretch/>
        </p:blipFill>
        <p:spPr>
          <a:xfrm>
            <a:off x="76856" y="34198"/>
            <a:ext cx="1445199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3" grpId="0" animBg="1"/>
      <p:bldP spid="24" grpId="0" animBg="1"/>
      <p:bldP spid="25" grpId="0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676</Words>
  <Application>Microsoft Office PowerPoint</Application>
  <PresentationFormat>Presentación en pantalla (16:9)</PresentationFormat>
  <Paragraphs>177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CMSS9</vt:lpstr>
      <vt:lpstr>Inria Sans</vt:lpstr>
      <vt:lpstr>Saira Semi Condensed</vt:lpstr>
      <vt:lpstr>Titillium Web</vt:lpstr>
      <vt:lpstr>Gurney template</vt:lpstr>
      <vt:lpstr> DIPLOMADO CIENCIA DE DATOS SESIÓN 1 MACHINE LEARNING APRENDIZAJE SUPERVISADO     ESCUELA DE CIENCIAS E INGENIERÍA  Fabián Sánchez Salazar</vt:lpstr>
      <vt:lpstr>INTRODUCCIÓN</vt:lpstr>
      <vt:lpstr>CONCEPTOS IA</vt:lpstr>
      <vt:lpstr>CONCEPTOS DE IA</vt:lpstr>
      <vt:lpstr>CONCEPTOS DE IA</vt:lpstr>
      <vt:lpstr>Presentación de PowerPoint</vt:lpstr>
      <vt:lpstr>MACHINE LEARNING</vt:lpstr>
      <vt:lpstr>Presentación de PowerPoint</vt:lpstr>
      <vt:lpstr>APRENDIZAJE SUPERVISADO</vt:lpstr>
      <vt:lpstr>Presentación de PowerPoint</vt:lpstr>
      <vt:lpstr>APRENDIZAJE NO SUPERVISADO</vt:lpstr>
      <vt:lpstr>Presentación de PowerPoint</vt:lpstr>
      <vt:lpstr>Presentación de PowerPoint</vt:lpstr>
      <vt:lpstr>EDA  (Exploratory Data Analysis)</vt:lpstr>
      <vt:lpstr>Presentación de PowerPoint</vt:lpstr>
      <vt:lpstr>Presentación de PowerPoint</vt:lpstr>
      <vt:lpstr>Presentación de PowerPoint</vt:lpstr>
      <vt:lpstr>Presentación de PowerPoint</vt:lpstr>
      <vt:lpstr>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Fabian Sanchez Salazar</cp:lastModifiedBy>
  <cp:revision>338</cp:revision>
  <dcterms:modified xsi:type="dcterms:W3CDTF">2025-06-12T22:00:43Z</dcterms:modified>
</cp:coreProperties>
</file>